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68" r:id="rId3"/>
    <p:sldId id="261" r:id="rId4"/>
    <p:sldId id="273" r:id="rId5"/>
    <p:sldId id="283" r:id="rId6"/>
    <p:sldId id="284" r:id="rId7"/>
    <p:sldId id="272" r:id="rId8"/>
    <p:sldId id="282" r:id="rId9"/>
    <p:sldId id="275" r:id="rId10"/>
    <p:sldId id="278" r:id="rId11"/>
    <p:sldId id="279" r:id="rId12"/>
    <p:sldId id="280" r:id="rId13"/>
    <p:sldId id="260" r:id="rId14"/>
    <p:sldId id="28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68727E"/>
    <a:srgbClr val="E69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43" autoAdjust="0"/>
    <p:restoredTop sz="94660"/>
  </p:normalViewPr>
  <p:slideViewPr>
    <p:cSldViewPr snapToGrid="0">
      <p:cViewPr>
        <p:scale>
          <a:sx n="66" d="100"/>
          <a:sy n="66" d="100"/>
        </p:scale>
        <p:origin x="1578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2225" cap="rnd">
              <a:solidFill>
                <a:srgbClr val="5B4E55"/>
              </a:solidFill>
              <a:round/>
            </a:ln>
            <a:effectLst>
              <a:outerShdw blurRad="177800" dist="127000" dir="5400000" algn="t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>
                      <a:noFill/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9BEF-4F2C-AE72-2BE8184C56DF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BEF-4F2C-AE72-2BE8184C56DF}"/>
                </c:ext>
              </c:extLst>
            </c:dLbl>
            <c:dLbl>
              <c:idx val="3"/>
              <c:layout>
                <c:manualLayout>
                  <c:x val="-3.4415734751392833E-2"/>
                  <c:y val="-5.455163030646831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DA1-4448-9D28-E21FAC2DBE41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DA1-4448-9D28-E21FAC2DBE4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BEF-4F2C-AE72-2BE8184C56DF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DA1-4448-9D28-E21FAC2DBE41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DA1-4448-9D28-E21FAC2DBE41}"/>
                </c:ext>
              </c:extLst>
            </c:dLbl>
            <c:dLbl>
              <c:idx val="8"/>
              <c:layout>
                <c:manualLayout>
                  <c:x val="-0.11031319835377804"/>
                  <c:y val="-2.256817104351072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DA1-4448-9D28-E21FAC2DBE41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DA1-4448-9D28-E21FAC2DBE41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DA1-4448-9D28-E21FAC2DBE41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DA1-4448-9D28-E21FAC2DBE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rgbClr val="545871"/>
                    </a:solidFill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trendlineType val="linear"/>
            <c:dispRSqr val="0"/>
            <c:dispEq val="0"/>
          </c:trendline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0%</c:formatCode>
                <c:ptCount val="12"/>
                <c:pt idx="0">
                  <c:v>1</c:v>
                </c:pt>
                <c:pt idx="1">
                  <c:v>0.93</c:v>
                </c:pt>
                <c:pt idx="2">
                  <c:v>0.85</c:v>
                </c:pt>
                <c:pt idx="3">
                  <c:v>0.73</c:v>
                </c:pt>
                <c:pt idx="4">
                  <c:v>0.57999999999999996</c:v>
                </c:pt>
                <c:pt idx="5">
                  <c:v>0.65</c:v>
                </c:pt>
                <c:pt idx="6">
                  <c:v>0.57999999999999996</c:v>
                </c:pt>
                <c:pt idx="7">
                  <c:v>0.5</c:v>
                </c:pt>
                <c:pt idx="8">
                  <c:v>0.3</c:v>
                </c:pt>
                <c:pt idx="9">
                  <c:v>0.35</c:v>
                </c:pt>
                <c:pt idx="10">
                  <c:v>0.2</c:v>
                </c:pt>
                <c:pt idx="11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9BEF-4F2C-AE72-2BE8184C56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3309584"/>
        <c:axId val="-23310128"/>
      </c:lineChart>
      <c:catAx>
        <c:axId val="-233095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Week</a:t>
                </a:r>
                <a:endParaRPr lang="ko-KR" altLang="en-US" dirty="0">
                  <a:solidFill>
                    <a:schemeClr val="tx1"/>
                  </a:solidFill>
                </a:endParaRP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rgbClr val="54587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3310128"/>
        <c:crosses val="autoZero"/>
        <c:auto val="1"/>
        <c:lblAlgn val="ctr"/>
        <c:lblOffset val="100"/>
        <c:noMultiLvlLbl val="0"/>
      </c:catAx>
      <c:valAx>
        <c:axId val="-2331012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-2330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73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974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543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44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09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83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413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5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20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93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32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772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yun1019" TargetMode="External"/><Relationship Id="rId13" Type="http://schemas.openxmlformats.org/officeDocument/2006/relationships/image" Target="../media/image4.png"/><Relationship Id="rId3" Type="http://schemas.openxmlformats.org/officeDocument/2006/relationships/hyperlink" Target="mailto:hbb97225@naver.com" TargetMode="External"/><Relationship Id="rId7" Type="http://schemas.openxmlformats.org/officeDocument/2006/relationships/hyperlink" Target="mailto:jsh8650@naver.com" TargetMode="External"/><Relationship Id="rId12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ngLepal" TargetMode="External"/><Relationship Id="rId11" Type="http://schemas.openxmlformats.org/officeDocument/2006/relationships/image" Target="../media/image2.jpg"/><Relationship Id="rId5" Type="http://schemas.openxmlformats.org/officeDocument/2006/relationships/hyperlink" Target="mailto:thddbcks@naver.com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github.com/inhoinno" TargetMode="External"/><Relationship Id="rId4" Type="http://schemas.openxmlformats.org/officeDocument/2006/relationships/hyperlink" Target="https://github.com/YJ243" TargetMode="External"/><Relationship Id="rId9" Type="http://schemas.openxmlformats.org/officeDocument/2006/relationships/hyperlink" Target="mailto:mearrong123@gmail.com" TargetMode="External"/><Relationship Id="rId1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jpg"/><Relationship Id="rId7" Type="http://schemas.microsoft.com/office/2007/relationships/hdphoto" Target="../media/hdphoto1.wdp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2.png"/><Relationship Id="rId5" Type="http://schemas.openxmlformats.org/officeDocument/2006/relationships/image" Target="../media/image2.jp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844472" y="1319409"/>
            <a:ext cx="6484654" cy="3921155"/>
          </a:xfrm>
          <a:prstGeom prst="roundRect">
            <a:avLst>
              <a:gd name="adj" fmla="val 7269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2855290" y="1319410"/>
            <a:ext cx="6484654" cy="1540811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/>
              </a:rPr>
              <a:t>송이버섯 한정식</a:t>
            </a:r>
            <a:endParaRPr lang="en-US" altLang="ko-KR" sz="3200" b="1" kern="0" dirty="0"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solidFill>
                  <a:prstClr val="white"/>
                </a:solidFill>
              </a:rPr>
              <a:t>캡 </a:t>
            </a:r>
            <a:r>
              <a:rPr lang="ko-KR" altLang="en-US" sz="1000" b="1" kern="0" dirty="0" err="1">
                <a:solidFill>
                  <a:prstClr val="white"/>
                </a:solidFill>
              </a:rPr>
              <a:t>스</a:t>
            </a:r>
            <a:r>
              <a:rPr lang="ko-KR" altLang="en-US" sz="1000" b="1" kern="0" dirty="0">
                <a:solidFill>
                  <a:prstClr val="white"/>
                </a:solidFill>
              </a:rPr>
              <a:t> 톤 디 자 인 </a:t>
            </a:r>
            <a:r>
              <a:rPr lang="en-US" altLang="ko-KR" sz="1000" b="1" kern="0" dirty="0">
                <a:solidFill>
                  <a:prstClr val="white"/>
                </a:solidFill>
              </a:rPr>
              <a:t>1 </a:t>
            </a:r>
          </a:p>
          <a:p>
            <a:pPr algn="ctr" latinLnBrk="0"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김 인국 교수님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21157877">
            <a:off x="5779884" y="1176967"/>
            <a:ext cx="791770" cy="284885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01E5606-8AA4-45DD-90A8-B55C3A19064D}"/>
              </a:ext>
            </a:extLst>
          </p:cNvPr>
          <p:cNvSpPr/>
          <p:nvPr/>
        </p:nvSpPr>
        <p:spPr>
          <a:xfrm>
            <a:off x="4918937" y="3114791"/>
            <a:ext cx="1004470" cy="1004470"/>
          </a:xfrm>
          <a:prstGeom prst="ellipse">
            <a:avLst/>
          </a:prstGeom>
          <a:blipFill dpi="0" rotWithShape="1">
            <a:blip r:embed="rId2"/>
            <a:srcRect/>
            <a:stretch>
              <a:fillRect r="-41000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7488556" y="4251808"/>
            <a:ext cx="1358264" cy="93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무역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32164881</a:t>
            </a:r>
          </a:p>
          <a:p>
            <a:pPr algn="ctr"/>
            <a:r>
              <a:rPr lang="en-US" altLang="ko-KR" sz="700" dirty="0">
                <a:hlinkClick r:id="rId3"/>
              </a:rPr>
              <a:t>hbb97225@naver.com</a:t>
            </a:r>
            <a:endParaRPr lang="en-US" altLang="ko-KR" sz="700" dirty="0"/>
          </a:p>
          <a:p>
            <a:pPr algn="ctr"/>
            <a:r>
              <a:rPr lang="en-US" altLang="ko-KR" sz="700" dirty="0">
                <a:hlinkClick r:id="rId4"/>
              </a:rPr>
              <a:t>https://github.com/YJ243</a:t>
            </a:r>
            <a:endParaRPr lang="en-US" altLang="ko-KR" sz="700" dirty="0"/>
          </a:p>
          <a:p>
            <a:pPr algn="ctr">
              <a:lnSpc>
                <a:spcPct val="150000"/>
              </a:lnSpc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Matsutake</a:t>
            </a:r>
          </a:p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Mobile Application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4707256" y="4236568"/>
            <a:ext cx="1449704" cy="881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소웨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32182276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en-US" altLang="ko-KR" sz="700" dirty="0">
                <a:hlinkClick r:id="rId5"/>
              </a:rPr>
              <a:t>thddbcks@naver.com</a:t>
            </a:r>
            <a:endParaRPr lang="en-US" altLang="ko-KR" sz="700" dirty="0"/>
          </a:p>
          <a:p>
            <a:pPr algn="ctr"/>
            <a:r>
              <a:rPr lang="en-US" altLang="ko-KR" sz="700" dirty="0">
                <a:hlinkClick r:id="rId6"/>
              </a:rPr>
              <a:t>https://github.com/SongLepal</a:t>
            </a:r>
            <a:endParaRPr lang="en-US" altLang="ko-KR" sz="700" dirty="0"/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Protocol Suite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6038851" y="4236568"/>
            <a:ext cx="1580282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소웨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32184100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en-US" altLang="ko-KR" sz="700" dirty="0">
                <a:hlinkClick r:id="rId7"/>
              </a:rPr>
              <a:t>jsh8650@naver.com</a:t>
            </a:r>
            <a:endParaRPr lang="en-US" altLang="ko-KR" sz="700" dirty="0"/>
          </a:p>
          <a:p>
            <a:pPr algn="ctr"/>
            <a:r>
              <a:rPr lang="en-US" altLang="ko-KR" sz="700" dirty="0">
                <a:hlinkClick r:id="rId8"/>
              </a:rPr>
              <a:t>https://github.com/Hyun1019</a:t>
            </a:r>
            <a:endParaRPr lang="en-US" altLang="ko-KR" sz="700" dirty="0"/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Lost and Found Server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3409950" y="4282288"/>
            <a:ext cx="1333500" cy="81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소웨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32152332</a:t>
            </a:r>
            <a:endParaRPr lang="en-US" altLang="ko-KR" sz="800" dirty="0">
              <a:hlinkClick r:id="rId9"/>
            </a:endParaRPr>
          </a:p>
          <a:p>
            <a:pPr algn="ctr"/>
            <a:r>
              <a:rPr lang="en-US" altLang="ko-KR" sz="700" dirty="0">
                <a:hlinkClick r:id="rId9"/>
              </a:rPr>
              <a:t>mearrong123@gmail.com</a:t>
            </a:r>
            <a:endParaRPr lang="en-US" altLang="ko-KR" sz="700" dirty="0"/>
          </a:p>
          <a:p>
            <a:pPr algn="ctr"/>
            <a:r>
              <a:rPr lang="en-US" altLang="ko-KR" sz="700" dirty="0">
                <a:hlinkClick r:id="rId10"/>
              </a:rPr>
              <a:t>https://github.com/inhoinno</a:t>
            </a:r>
            <a:endParaRPr lang="en-US" altLang="ko-KR" sz="700" dirty="0"/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MatsutakeDB</a:t>
            </a:r>
            <a:endParaRPr lang="en-US" altLang="ko-KR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3555215" y="3132606"/>
            <a:ext cx="1009226" cy="10092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5068929" y="4009994"/>
            <a:ext cx="730036" cy="239753"/>
          </a:xfrm>
          <a:prstGeom prst="roundRect">
            <a:avLst>
              <a:gd name="adj" fmla="val 50000"/>
            </a:avLst>
          </a:prstGeom>
          <a:solidFill>
            <a:srgbClr val="8668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err="1">
                <a:solidFill>
                  <a:prstClr val="white"/>
                </a:solidFill>
              </a:rPr>
              <a:t>송유찬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E2A6471-D14D-40A1-BBCF-2A4E584C1D03}"/>
              </a:ext>
            </a:extLst>
          </p:cNvPr>
          <p:cNvSpPr/>
          <p:nvPr/>
        </p:nvSpPr>
        <p:spPr>
          <a:xfrm>
            <a:off x="6293747" y="3100131"/>
            <a:ext cx="1004471" cy="986655"/>
          </a:xfrm>
          <a:prstGeom prst="ellipse">
            <a:avLst/>
          </a:prstGeom>
          <a:blipFill dpi="0" rotWithShape="1">
            <a:blip r:embed="rId11"/>
            <a:srcRect/>
            <a:stretch>
              <a:fillRect l="-4614" t="-17244" r="-4946" b="1858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8CD72BC-11B7-4C79-8922-3BEB37AD74FC}"/>
              </a:ext>
            </a:extLst>
          </p:cNvPr>
          <p:cNvSpPr/>
          <p:nvPr/>
        </p:nvSpPr>
        <p:spPr>
          <a:xfrm>
            <a:off x="3557592" y="3132606"/>
            <a:ext cx="1004471" cy="986655"/>
          </a:xfrm>
          <a:prstGeom prst="ellipse">
            <a:avLst/>
          </a:prstGeom>
          <a:blipFill dpi="0" rotWithShape="1">
            <a:blip r:embed="rId12"/>
            <a:srcRect/>
            <a:stretch>
              <a:fillRect l="-4614" t="-17243" r="-4946" b="1858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6431564" y="4009994"/>
            <a:ext cx="730036" cy="239753"/>
          </a:xfrm>
          <a:prstGeom prst="roundRect">
            <a:avLst>
              <a:gd name="adj" fmla="val 50000"/>
            </a:avLst>
          </a:prstGeom>
          <a:solidFill>
            <a:srgbClr val="E690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정성현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F5ACDD6-8FBC-4E80-87EB-0340CDC8A2E7}"/>
              </a:ext>
            </a:extLst>
          </p:cNvPr>
          <p:cNvSpPr/>
          <p:nvPr/>
        </p:nvSpPr>
        <p:spPr>
          <a:xfrm>
            <a:off x="7687181" y="3114184"/>
            <a:ext cx="1004471" cy="986655"/>
          </a:xfrm>
          <a:prstGeom prst="ellipse">
            <a:avLst/>
          </a:prstGeom>
          <a:blipFill dpi="0"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6000"/>
                      </a14:imgEffect>
                    </a14:imgLayer>
                  </a14:imgProps>
                </a:ext>
              </a:extLst>
            </a:blip>
            <a:srcRect/>
            <a:stretch>
              <a:fillRect l="3449" t="3448" r="3449" b="-31034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7794198" y="4009994"/>
            <a:ext cx="730036" cy="239753"/>
          </a:xfrm>
          <a:prstGeom prst="roundRect">
            <a:avLst>
              <a:gd name="adj" fmla="val 50000"/>
            </a:avLst>
          </a:prstGeom>
          <a:solidFill>
            <a:srgbClr val="8668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한예진</a:t>
            </a:r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3706295" y="4009994"/>
            <a:ext cx="730036" cy="239753"/>
          </a:xfrm>
          <a:prstGeom prst="roundRect">
            <a:avLst>
              <a:gd name="adj" fmla="val 50000"/>
            </a:avLst>
          </a:prstGeom>
          <a:solidFill>
            <a:srgbClr val="E690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송인호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0A92F4-DE19-4883-A58D-57D4DA56A1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5" y="1571392"/>
            <a:ext cx="422240" cy="3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4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34910" y="104931"/>
            <a:ext cx="11981505" cy="6595671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134910" y="104931"/>
            <a:ext cx="11981505" cy="49467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명세서</a:t>
            </a:r>
          </a:p>
        </p:txBody>
      </p:sp>
      <p:sp>
        <p:nvSpPr>
          <p:cNvPr id="9" name="사다리꼴 8"/>
          <p:cNvSpPr/>
          <p:nvPr/>
        </p:nvSpPr>
        <p:spPr>
          <a:xfrm rot="3238701">
            <a:off x="363038" y="-110529"/>
            <a:ext cx="248284" cy="1024175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505419" y="-111469"/>
            <a:ext cx="246916" cy="1026056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315443"/>
              </p:ext>
            </p:extLst>
          </p:nvPr>
        </p:nvGraphicFramePr>
        <p:xfrm>
          <a:off x="533887" y="863100"/>
          <a:ext cx="5537304" cy="5574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8509">
                  <a:extLst>
                    <a:ext uri="{9D8B030D-6E8A-4147-A177-3AD203B41FA5}">
                      <a16:colId xmlns:a16="http://schemas.microsoft.com/office/drawing/2014/main" val="127681409"/>
                    </a:ext>
                  </a:extLst>
                </a:gridCol>
                <a:gridCol w="4318795">
                  <a:extLst>
                    <a:ext uri="{9D8B030D-6E8A-4147-A177-3AD203B41FA5}">
                      <a16:colId xmlns:a16="http://schemas.microsoft.com/office/drawing/2014/main" val="1797991134"/>
                    </a:ext>
                  </a:extLst>
                </a:gridCol>
              </a:tblGrid>
              <a:tr h="491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Name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로그인 하기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472657"/>
                  </a:ext>
                </a:extLst>
              </a:tr>
              <a:tr h="472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고객은 분실물 관리 </a:t>
                      </a: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에 회원가입 후 로그인한다</a:t>
                      </a:r>
                      <a:r>
                        <a:rPr lang="en-US" altLang="ko-KR" sz="1200"/>
                        <a:t>. 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066345"/>
                  </a:ext>
                </a:extLst>
              </a:tr>
              <a:tr h="444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Actor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269874"/>
                  </a:ext>
                </a:extLst>
              </a:tr>
              <a:tr h="83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Pre-Conditions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좌석 예약 안드로이드 </a:t>
                      </a:r>
                      <a:r>
                        <a:rPr lang="en-US" altLang="ko-KR" sz="1200"/>
                        <a:t>Mobile APP </a:t>
                      </a:r>
                      <a:r>
                        <a:rPr lang="ko-KR" altLang="en-US" sz="1200"/>
                        <a:t>구현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좌석 예약 관리를 위한 </a:t>
                      </a:r>
                      <a:r>
                        <a:rPr lang="en-US" altLang="ko-KR" sz="1200"/>
                        <a:t>DB </a:t>
                      </a:r>
                      <a:r>
                        <a:rPr lang="ko-KR" altLang="en-US" sz="1200"/>
                        <a:t>서버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993560"/>
                  </a:ext>
                </a:extLst>
              </a:tr>
              <a:tr h="33324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Flow </a:t>
                      </a:r>
                      <a:r>
                        <a:rPr lang="en-US" altLang="ko-KR" sz="1500" dirty="0"/>
                        <a:t>of Events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dirty="0"/>
                        <a:t>영화관 고객은 좌석예약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분실물관리 </a:t>
                      </a:r>
                      <a:r>
                        <a:rPr lang="en-US" altLang="ko-KR" sz="1200" dirty="0"/>
                        <a:t>APP</a:t>
                      </a:r>
                      <a:r>
                        <a:rPr lang="ko-KR" altLang="en-US" sz="1200" dirty="0"/>
                        <a:t>에 접속</a:t>
                      </a:r>
                      <a:endParaRPr lang="en-US" altLang="ko-KR" sz="120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dirty="0"/>
                        <a:t>영화관 고객은 자신의 정보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생년월일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휴대폰 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등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을 입력해 회원가입</a:t>
                      </a:r>
                      <a:endParaRPr lang="en-US" altLang="ko-KR" sz="120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dirty="0"/>
                        <a:t>회원 가입된 고객의 정보를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로 전송하여 업데이트</a:t>
                      </a:r>
                      <a:endParaRPr lang="en-US" altLang="ko-KR" sz="120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dirty="0"/>
                        <a:t>영화관 고객은 회원가입 완료 후</a:t>
                      </a:r>
                      <a:r>
                        <a:rPr lang="en-US" altLang="ko-KR" sz="1200" dirty="0"/>
                        <a:t> APP</a:t>
                      </a:r>
                      <a:r>
                        <a:rPr lang="ko-KR" altLang="en-US" sz="1200" dirty="0"/>
                        <a:t>에 로그인</a:t>
                      </a:r>
                      <a:endParaRPr lang="en-US" altLang="ko-KR" sz="1200" dirty="0"/>
                    </a:p>
                    <a:p>
                      <a:pPr algn="l" latinLnBrk="1"/>
                      <a:endParaRPr lang="en-US" altLang="ko-KR" sz="24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Alternative flows 4-a: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회원 탈퇴나 개인 정보 변경 시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영화관 고객은 로그인 후 개인 정보 </a:t>
                      </a:r>
                      <a:r>
                        <a:rPr lang="ko-KR" altLang="en-US" sz="1200" dirty="0" err="1"/>
                        <a:t>조회란에서</a:t>
                      </a:r>
                      <a:r>
                        <a:rPr lang="ko-KR" altLang="en-US" sz="1200" dirty="0"/>
                        <a:t> 탈퇴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회원 정보 변경 버튼을 선택</a:t>
                      </a:r>
                      <a:endParaRPr lang="en-US" altLang="ko-KR" sz="12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aseline="0" dirty="0"/>
                        <a:t>DB</a:t>
                      </a:r>
                      <a:r>
                        <a:rPr lang="ko-KR" altLang="en-US" sz="1200" baseline="0" dirty="0"/>
                        <a:t>에서 기존 고객의 정보를 조회 후 탈퇴</a:t>
                      </a:r>
                      <a:r>
                        <a:rPr lang="en-US" altLang="ko-KR" sz="1200" baseline="0" dirty="0"/>
                        <a:t>/</a:t>
                      </a:r>
                      <a:r>
                        <a:rPr lang="ko-KR" altLang="en-US" sz="1200" baseline="0" dirty="0"/>
                        <a:t>정보 변경 진행</a:t>
                      </a:r>
                      <a:endParaRPr lang="en-US" altLang="ko-KR" sz="120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aseline="0" dirty="0"/>
                        <a:t>영화관 고객은 요청 결과를 출력창을 통해 확인</a:t>
                      </a:r>
                      <a:endParaRPr lang="en-US" altLang="ko-KR" sz="1200" baseline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80998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11460"/>
              </p:ext>
            </p:extLst>
          </p:nvPr>
        </p:nvGraphicFramePr>
        <p:xfrm>
          <a:off x="6325151" y="863098"/>
          <a:ext cx="5365088" cy="55740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5895">
                  <a:extLst>
                    <a:ext uri="{9D8B030D-6E8A-4147-A177-3AD203B41FA5}">
                      <a16:colId xmlns:a16="http://schemas.microsoft.com/office/drawing/2014/main" val="127681409"/>
                    </a:ext>
                  </a:extLst>
                </a:gridCol>
                <a:gridCol w="4199193">
                  <a:extLst>
                    <a:ext uri="{9D8B030D-6E8A-4147-A177-3AD203B41FA5}">
                      <a16:colId xmlns:a16="http://schemas.microsoft.com/office/drawing/2014/main" val="1797991134"/>
                    </a:ext>
                  </a:extLst>
                </a:gridCol>
              </a:tblGrid>
              <a:tr h="412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Name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좌석 예약하기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472657"/>
                  </a:ext>
                </a:extLst>
              </a:tr>
              <a:tr h="6876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고객은 </a:t>
                      </a: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을 통해 관람 좌석을 예약한다</a:t>
                      </a:r>
                      <a:r>
                        <a:rPr lang="en-US" altLang="ko-KR" sz="1200"/>
                        <a:t>. </a:t>
                      </a:r>
                      <a:r>
                        <a:rPr lang="ko-KR" altLang="en-US" sz="1200"/>
                        <a:t>상영 시간 전까지 예약한 좌석에 대한 조회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예약 취소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좌석 변경이 가능하다</a:t>
                      </a:r>
                      <a:r>
                        <a:rPr lang="en-US" altLang="ko-KR" sz="120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066345"/>
                  </a:ext>
                </a:extLst>
              </a:tr>
              <a:tr h="3726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Actor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269874"/>
                  </a:ext>
                </a:extLst>
              </a:tr>
              <a:tr h="697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Pre-Conditions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/>
                        <a:t>회원가입 및 로그인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좌석 예약 관리를 위한 </a:t>
                      </a:r>
                      <a:r>
                        <a:rPr lang="en-US" altLang="ko-KR" sz="1200"/>
                        <a:t>DB </a:t>
                      </a:r>
                      <a:r>
                        <a:rPr lang="ko-KR" altLang="en-US" sz="1200"/>
                        <a:t>서버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993560"/>
                  </a:ext>
                </a:extLst>
              </a:tr>
              <a:tr h="3403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Flow </a:t>
                      </a:r>
                      <a:r>
                        <a:rPr lang="en-US" altLang="ko-KR" sz="1500" dirty="0"/>
                        <a:t>of Events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dirty="0"/>
                        <a:t>영화관 고객은 </a:t>
                      </a:r>
                      <a:r>
                        <a:rPr lang="en-US" altLang="ko-KR" sz="1200" dirty="0"/>
                        <a:t>APP</a:t>
                      </a:r>
                      <a:r>
                        <a:rPr lang="ko-KR" altLang="en-US" sz="1200" dirty="0"/>
                        <a:t>에서 관람 시간의 좌석 </a:t>
                      </a:r>
                      <a:r>
                        <a:rPr lang="ko-KR" altLang="en-US" sz="1200" dirty="0" err="1"/>
                        <a:t>예약란을</a:t>
                      </a:r>
                      <a:r>
                        <a:rPr lang="ko-KR" altLang="en-US" sz="1200" dirty="0"/>
                        <a:t> 선택</a:t>
                      </a:r>
                      <a:endParaRPr lang="en-US" altLang="ko-KR" sz="120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dirty="0"/>
                        <a:t>영화관 고객은 이용가능한 좌석을 확인 후 인원 수 만큼 좌석 예약</a:t>
                      </a:r>
                      <a:endParaRPr lang="en-US" altLang="ko-KR" sz="120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dirty="0"/>
                        <a:t>좌석 예약 정보를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로 전송하여 업데이트</a:t>
                      </a:r>
                      <a:endParaRPr lang="en-US" altLang="ko-KR" sz="120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dirty="0"/>
                        <a:t>고객은 예약 내역에서 자신이 예약한 정보가 맞는지 예약 </a:t>
                      </a:r>
                      <a:r>
                        <a:rPr lang="ko-KR" altLang="en-US" sz="1200" dirty="0" err="1"/>
                        <a:t>조회란에서</a:t>
                      </a:r>
                      <a:r>
                        <a:rPr lang="ko-KR" altLang="en-US" sz="1200" dirty="0"/>
                        <a:t> 확인</a:t>
                      </a:r>
                      <a:r>
                        <a:rPr lang="en-US" altLang="ko-KR" sz="1200" dirty="0"/>
                        <a:t> </a:t>
                      </a:r>
                    </a:p>
                    <a:p>
                      <a:pPr algn="l" latinLnBrk="1"/>
                      <a:endParaRPr lang="en-US" altLang="ko-KR" sz="6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Alternative flows 4-a: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예약 취소나 좌석 변경 시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영화관 고객은 예약 </a:t>
                      </a:r>
                      <a:r>
                        <a:rPr lang="ko-KR" altLang="en-US" sz="1200" dirty="0" err="1"/>
                        <a:t>조회란에서</a:t>
                      </a:r>
                      <a:r>
                        <a:rPr lang="ko-KR" altLang="en-US" sz="1200" dirty="0"/>
                        <a:t> 예약 취소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좌석 변경 버튼을 선택</a:t>
                      </a:r>
                      <a:endParaRPr lang="en-US" altLang="ko-KR" sz="1200" dirty="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에서 예약 정보를 조회 후 예약 취소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좌석 변경 진행</a:t>
                      </a:r>
                      <a:endParaRPr lang="en-US" altLang="ko-KR" sz="1200" dirty="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기본 시나리오</a:t>
                      </a:r>
                      <a:r>
                        <a:rPr lang="en-US" altLang="ko-KR" sz="1200" dirty="0"/>
                        <a:t>(4)</a:t>
                      </a:r>
                      <a:r>
                        <a:rPr lang="ko-KR" altLang="en-US" sz="1200" dirty="0"/>
                        <a:t>로 간다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80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631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34910" y="104931"/>
            <a:ext cx="11981505" cy="6595671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134910" y="104931"/>
            <a:ext cx="11981505" cy="49467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명세서</a:t>
            </a:r>
          </a:p>
        </p:txBody>
      </p:sp>
      <p:sp>
        <p:nvSpPr>
          <p:cNvPr id="9" name="사다리꼴 8"/>
          <p:cNvSpPr/>
          <p:nvPr/>
        </p:nvSpPr>
        <p:spPr>
          <a:xfrm rot="3238701">
            <a:off x="363038" y="-110529"/>
            <a:ext cx="248284" cy="1024175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505419" y="-111469"/>
            <a:ext cx="246916" cy="1026056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617310"/>
              </p:ext>
            </p:extLst>
          </p:nvPr>
        </p:nvGraphicFramePr>
        <p:xfrm>
          <a:off x="533887" y="1305186"/>
          <a:ext cx="5505965" cy="47647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613">
                  <a:extLst>
                    <a:ext uri="{9D8B030D-6E8A-4147-A177-3AD203B41FA5}">
                      <a16:colId xmlns:a16="http://schemas.microsoft.com/office/drawing/2014/main" val="127681409"/>
                    </a:ext>
                  </a:extLst>
                </a:gridCol>
                <a:gridCol w="4294352">
                  <a:extLst>
                    <a:ext uri="{9D8B030D-6E8A-4147-A177-3AD203B41FA5}">
                      <a16:colId xmlns:a16="http://schemas.microsoft.com/office/drawing/2014/main" val="1797991134"/>
                    </a:ext>
                  </a:extLst>
                </a:gridCol>
              </a:tblGrid>
              <a:tr h="4029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Name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분실물 알림 받기</a:t>
                      </a:r>
                      <a:endParaRPr lang="ko-KR" altLang="en-US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472657"/>
                  </a:ext>
                </a:extLst>
              </a:tr>
              <a:tr h="3867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Description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고객은 </a:t>
                      </a:r>
                      <a:r>
                        <a:rPr lang="en-US" altLang="ko-KR" sz="1200"/>
                        <a:t>SMS</a:t>
                      </a:r>
                      <a:r>
                        <a:rPr lang="ko-KR" altLang="en-US" sz="1200"/>
                        <a:t>로 자신의 분실물에 대한 알림을 받는다</a:t>
                      </a:r>
                      <a:r>
                        <a:rPr lang="en-US" altLang="ko-KR" sz="120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066345"/>
                  </a:ext>
                </a:extLst>
              </a:tr>
              <a:tr h="36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Actor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</a:t>
                      </a:r>
                      <a:r>
                        <a:rPr lang="en-US" altLang="ko-KR" sz="1200"/>
                        <a:t>, SMS </a:t>
                      </a:r>
                      <a:r>
                        <a:rPr lang="ko-KR" altLang="en-US" sz="1200"/>
                        <a:t>시스템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269874"/>
                  </a:ext>
                </a:extLst>
              </a:tr>
              <a:tr h="6820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Pre-Conditions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/>
                        <a:t>DB</a:t>
                      </a:r>
                      <a:r>
                        <a:rPr lang="ko-KR" altLang="en-US" sz="1200"/>
                        <a:t>에 회원의 예약 정보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분실물 정보 추가</a:t>
                      </a:r>
                      <a:r>
                        <a:rPr lang="en-US" altLang="ko-KR" sz="1200"/>
                        <a:t>, SMS </a:t>
                      </a:r>
                      <a:r>
                        <a:rPr lang="ko-KR" altLang="en-US" sz="1200"/>
                        <a:t>전송 시스템을 통해 회원에게 분실물 알림 전송</a:t>
                      </a:r>
                      <a:r>
                        <a:rPr lang="en-US" altLang="ko-KR" sz="1200"/>
                        <a:t> 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993560"/>
                  </a:ext>
                </a:extLst>
              </a:tr>
              <a:tr h="285388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Flow of Events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/>
                        <a:t>영화관 고객은 </a:t>
                      </a:r>
                      <a:r>
                        <a:rPr lang="en-US" altLang="ko-KR" sz="1200"/>
                        <a:t>SMS</a:t>
                      </a:r>
                      <a:r>
                        <a:rPr lang="ko-KR" altLang="en-US" sz="1200"/>
                        <a:t>를 통해 분실물 알림을 받음</a:t>
                      </a:r>
                      <a:endParaRPr lang="en-US" altLang="ko-KR" sz="1200" baseline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en-US" altLang="ko-KR" sz="1200" baseline="0"/>
                        <a:t>SMS</a:t>
                      </a:r>
                      <a:r>
                        <a:rPr lang="ko-KR" altLang="en-US" sz="1200" baseline="0"/>
                        <a:t>에서 받은 분실물 정보를 확인하여 자신이 놓고 온 소지품과 일치하는지 확인</a:t>
                      </a:r>
                      <a:endParaRPr lang="en-US" altLang="ko-KR" sz="1200" baseline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None/>
                      </a:pPr>
                      <a:endParaRPr lang="en-US" altLang="ko-KR" sz="1100" baseline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Alternative flows 2-a:</a:t>
                      </a:r>
                      <a:r>
                        <a:rPr lang="ko-KR" altLang="en-US" sz="12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자신의 분실물 내역이 아닐 시</a:t>
                      </a:r>
                      <a:endParaRPr lang="en-US" altLang="ko-KR" sz="12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200"/>
                        <a:t>SMS</a:t>
                      </a:r>
                      <a:r>
                        <a:rPr lang="ko-KR" altLang="en-US" sz="1200"/>
                        <a:t>에서 </a:t>
                      </a:r>
                      <a:r>
                        <a:rPr lang="en-US" altLang="ko-KR" sz="1200"/>
                        <a:t>APP </a:t>
                      </a:r>
                      <a:r>
                        <a:rPr lang="ko-KR" altLang="en-US" sz="1200"/>
                        <a:t>바로가기를 선택</a:t>
                      </a:r>
                      <a:endParaRPr lang="en-US" altLang="ko-KR" sz="120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의 분실물 조회란에 들어가 소지품 일치란에 </a:t>
                      </a:r>
                      <a:r>
                        <a:rPr lang="en-US" altLang="ko-KR" sz="1200"/>
                        <a:t>X</a:t>
                      </a:r>
                      <a:r>
                        <a:rPr lang="ko-KR" altLang="en-US" sz="1200"/>
                        <a:t> 체크란 선택</a:t>
                      </a:r>
                      <a:endParaRPr lang="en-US" altLang="ko-KR" sz="120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None/>
                      </a:pPr>
                      <a:endParaRPr lang="en-US" altLang="ko-KR" sz="12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80998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272518"/>
              </p:ext>
            </p:extLst>
          </p:nvPr>
        </p:nvGraphicFramePr>
        <p:xfrm>
          <a:off x="6325151" y="1305186"/>
          <a:ext cx="5365088" cy="47647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5895">
                  <a:extLst>
                    <a:ext uri="{9D8B030D-6E8A-4147-A177-3AD203B41FA5}">
                      <a16:colId xmlns:a16="http://schemas.microsoft.com/office/drawing/2014/main" val="127681409"/>
                    </a:ext>
                  </a:extLst>
                </a:gridCol>
                <a:gridCol w="4199193">
                  <a:extLst>
                    <a:ext uri="{9D8B030D-6E8A-4147-A177-3AD203B41FA5}">
                      <a16:colId xmlns:a16="http://schemas.microsoft.com/office/drawing/2014/main" val="1797991134"/>
                    </a:ext>
                  </a:extLst>
                </a:gridCol>
              </a:tblGrid>
              <a:tr h="4043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Name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분실물 조회하기</a:t>
                      </a:r>
                      <a:endParaRPr lang="ko-KR" altLang="en-US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472657"/>
                  </a:ext>
                </a:extLst>
              </a:tr>
              <a:tr h="388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Description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고객은 </a:t>
                      </a: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에서 자신의 분실물을 조회할 수 있다</a:t>
                      </a:r>
                      <a:r>
                        <a:rPr lang="en-US" altLang="ko-KR" sz="120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066345"/>
                  </a:ext>
                </a:extLst>
              </a:tr>
              <a:tr h="3655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Actor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269874"/>
                  </a:ext>
                </a:extLst>
              </a:tr>
              <a:tr h="684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Pre-Conditions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회원가입 및 로그인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분실물 감지</a:t>
                      </a:r>
                      <a:r>
                        <a:rPr lang="en-US" altLang="ko-KR" sz="1200"/>
                        <a:t>, DB</a:t>
                      </a:r>
                      <a:r>
                        <a:rPr lang="ko-KR" altLang="en-US" sz="1200"/>
                        <a:t>에 회원의 좌석 예약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분실물 정보 추가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993560"/>
                  </a:ext>
                </a:extLst>
              </a:tr>
              <a:tr h="292201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/>
                    </a:p>
                    <a:p>
                      <a:pPr algn="ctr" latinLnBrk="1"/>
                      <a:r>
                        <a:rPr lang="en-US" altLang="ko-KR" sz="1500"/>
                        <a:t>Flow </a:t>
                      </a:r>
                      <a:r>
                        <a:rPr lang="en-US" altLang="ko-KR" sz="1500" dirty="0"/>
                        <a:t>of Events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/>
                        <a:t>SMS</a:t>
                      </a:r>
                      <a:r>
                        <a:rPr lang="ko-KR" altLang="en-US" sz="1200"/>
                        <a:t>로 분실물 알림을 받은 고객은 </a:t>
                      </a: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으로 들어가 로 분실물 조회란을 선택</a:t>
                      </a: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/>
                        <a:t>조회 화면에서 가장 최근에 예약한 좌석에 대한 분실물 조회 버튼 선택</a:t>
                      </a: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/>
                        <a:t>자신이 놓고온 소지품과 </a:t>
                      </a: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에서 보여주는 미회수 분실물 정보가 일치하는지 확인 후 </a:t>
                      </a:r>
                      <a:r>
                        <a:rPr lang="en-US" altLang="ko-KR" sz="1200"/>
                        <a:t>O </a:t>
                      </a:r>
                      <a:r>
                        <a:rPr lang="ko-KR" altLang="en-US" sz="1200"/>
                        <a:t>체크 란 선택</a:t>
                      </a:r>
                      <a:endParaRPr lang="en-US" altLang="ko-KR" sz="1200"/>
                    </a:p>
                    <a:p>
                      <a:pPr marL="0" indent="0" algn="l" latinLnBrk="1">
                        <a:buNone/>
                      </a:pPr>
                      <a:endParaRPr lang="en-US" altLang="ko-KR" sz="120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Alternative flows 2-a:</a:t>
                      </a:r>
                      <a:r>
                        <a:rPr lang="ko-KR" altLang="en-US" sz="12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이전 분실 경력 내역 확인 시</a:t>
                      </a:r>
                      <a:endParaRPr lang="en-US" altLang="ko-KR" sz="12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/>
                        <a:t>분실물 조회 화면에서 이전 분실 내역 조회 버튼을 선택</a:t>
                      </a:r>
                      <a:endParaRPr lang="en-US" altLang="ko-KR" sz="120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/>
                        <a:t>화면에서 이전 분실물 종류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회수 날짜 등 확인</a:t>
                      </a:r>
                      <a:endParaRPr lang="en-US" altLang="ko-KR" sz="12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80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9651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34910" y="104931"/>
            <a:ext cx="11981505" cy="6595671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134910" y="104931"/>
            <a:ext cx="11981505" cy="49467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명세서</a:t>
            </a:r>
          </a:p>
        </p:txBody>
      </p:sp>
      <p:sp>
        <p:nvSpPr>
          <p:cNvPr id="9" name="사다리꼴 8"/>
          <p:cNvSpPr/>
          <p:nvPr/>
        </p:nvSpPr>
        <p:spPr>
          <a:xfrm rot="3238701">
            <a:off x="363038" y="-110529"/>
            <a:ext cx="248284" cy="1024175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505419" y="-111469"/>
            <a:ext cx="246916" cy="1026056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965168"/>
              </p:ext>
            </p:extLst>
          </p:nvPr>
        </p:nvGraphicFramePr>
        <p:xfrm>
          <a:off x="2927497" y="1424710"/>
          <a:ext cx="6578010" cy="41743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7521">
                  <a:extLst>
                    <a:ext uri="{9D8B030D-6E8A-4147-A177-3AD203B41FA5}">
                      <a16:colId xmlns:a16="http://schemas.microsoft.com/office/drawing/2014/main" val="127681409"/>
                    </a:ext>
                  </a:extLst>
                </a:gridCol>
                <a:gridCol w="5130489">
                  <a:extLst>
                    <a:ext uri="{9D8B030D-6E8A-4147-A177-3AD203B41FA5}">
                      <a16:colId xmlns:a16="http://schemas.microsoft.com/office/drawing/2014/main" val="1797991134"/>
                    </a:ext>
                  </a:extLst>
                </a:gridCol>
              </a:tblGrid>
              <a:tr h="374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Name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분실물 되찾기</a:t>
                      </a:r>
                      <a:endParaRPr lang="ko-KR" altLang="en-US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472657"/>
                  </a:ext>
                </a:extLst>
              </a:tr>
              <a:tr h="359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Description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고객은 </a:t>
                      </a: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에서 확인했던 놓고간 물건을 분실물 관리자로부터 되찾을 수 있다</a:t>
                      </a:r>
                      <a:r>
                        <a:rPr lang="en-US" altLang="ko-KR" sz="120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066345"/>
                  </a:ext>
                </a:extLst>
              </a:tr>
              <a:tr h="338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Actor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분실물 관리자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269874"/>
                  </a:ext>
                </a:extLst>
              </a:tr>
              <a:tr h="634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Pre-Conditions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/>
                        <a:t>영화관 고객은 </a:t>
                      </a: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에서 회수되지 않은 분실물 정보 일치란에 </a:t>
                      </a:r>
                      <a:r>
                        <a:rPr lang="en-US" altLang="ko-KR" sz="1200"/>
                        <a:t>O </a:t>
                      </a:r>
                      <a:r>
                        <a:rPr lang="ko-KR" altLang="en-US" sz="1200"/>
                        <a:t>체크를 한 상태여야 한다</a:t>
                      </a:r>
                      <a:r>
                        <a:rPr lang="en-US" altLang="ko-KR" sz="1200"/>
                        <a:t>. 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993560"/>
                  </a:ext>
                </a:extLst>
              </a:tr>
              <a:tr h="2369221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Flow of Events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aseline="0"/>
                        <a:t>영화관 고객은 분실물 관리자에게 가서 자신의 좌석 예약 정보와 함께 분실물 회수 요청</a:t>
                      </a:r>
                      <a:endParaRPr lang="en-US" altLang="ko-KR" sz="1200" baseline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aseline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aseline="0"/>
                        <a:t>분실물 관리자는 영화관 고객의 분실물을 조회하여 요청한 고객의 정보와 일치하는지 확인 </a:t>
                      </a:r>
                      <a:endParaRPr lang="en-US" altLang="ko-KR" sz="1200" baseline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aseline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aseline="0"/>
                        <a:t>분실물 관리자는 해당 분실물을 영화관 고객에게 전달</a:t>
                      </a:r>
                      <a:endParaRPr lang="en-US" altLang="ko-KR" sz="1200" baseline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aseline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aseline="0"/>
                        <a:t>분실물 회수가 끝나면 관리자는 분실물 처리 상태를 완료로 바꿈</a:t>
                      </a:r>
                      <a:endParaRPr lang="en-US" altLang="ko-KR" sz="1200" baseline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aseline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aseline="0"/>
                        <a:t>DB </a:t>
                      </a:r>
                      <a:r>
                        <a:rPr lang="ko-KR" altLang="en-US" sz="1200" baseline="0"/>
                        <a:t>서버에 해당 내역 업데이트</a:t>
                      </a:r>
                      <a:endParaRPr lang="en-US" altLang="ko-KR" sz="1200" baseline="0"/>
                    </a:p>
                    <a:p>
                      <a:pPr algn="l"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80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410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252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33887" y="1490043"/>
          <a:ext cx="5365088" cy="41364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0612">
                  <a:extLst>
                    <a:ext uri="{9D8B030D-6E8A-4147-A177-3AD203B41FA5}">
                      <a16:colId xmlns:a16="http://schemas.microsoft.com/office/drawing/2014/main" val="127681409"/>
                    </a:ext>
                  </a:extLst>
                </a:gridCol>
                <a:gridCol w="4184476">
                  <a:extLst>
                    <a:ext uri="{9D8B030D-6E8A-4147-A177-3AD203B41FA5}">
                      <a16:colId xmlns:a16="http://schemas.microsoft.com/office/drawing/2014/main" val="1797991134"/>
                    </a:ext>
                  </a:extLst>
                </a:gridCol>
              </a:tblGrid>
              <a:tr h="34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Name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분실물 감지하기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472657"/>
                  </a:ext>
                </a:extLst>
              </a:tr>
              <a:tr h="338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Description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센서를 통해 좌석의 분실물을 감지한다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066345"/>
                  </a:ext>
                </a:extLst>
              </a:tr>
              <a:tr h="338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Actor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감지 시스템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269874"/>
                  </a:ext>
                </a:extLst>
              </a:tr>
              <a:tr h="589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Pre-Conditions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</a:pPr>
                      <a:r>
                        <a:rPr lang="ko-KR" altLang="en-US" sz="1200" dirty="0"/>
                        <a:t>분실물 감지 </a:t>
                      </a:r>
                      <a:r>
                        <a:rPr lang="en-US" altLang="ko-KR" sz="1200" dirty="0" err="1"/>
                        <a:t>IoT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서비스 구축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993560"/>
                  </a:ext>
                </a:extLst>
              </a:tr>
              <a:tr h="2504866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Flow of Events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dirty="0"/>
                        <a:t>손님들이 모두 퇴장하면 센서 활성화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dirty="0" err="1"/>
                        <a:t>아두이노에</a:t>
                      </a:r>
                      <a:r>
                        <a:rPr lang="ko-KR" altLang="en-US" sz="1200" dirty="0"/>
                        <a:t> 연결된 센서를 통해 분실물 감지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dirty="0"/>
                        <a:t>분실물 여부를 </a:t>
                      </a:r>
                      <a:r>
                        <a:rPr lang="ko-KR" altLang="en-US" sz="1200" dirty="0" err="1"/>
                        <a:t>라즈베리파이</a:t>
                      </a:r>
                      <a:r>
                        <a:rPr lang="ko-KR" altLang="en-US" sz="1200" dirty="0"/>
                        <a:t> 서버에 전송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에 분실물 정보 업데이트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dirty="0"/>
                        <a:t>각 좌석의 물리적 분실물은 분실물 관리자가 관리</a:t>
                      </a:r>
                      <a:endParaRPr lang="en-US" altLang="ko-KR" sz="120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80998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6195737" y="1490043"/>
          <a:ext cx="5365088" cy="41842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5895">
                  <a:extLst>
                    <a:ext uri="{9D8B030D-6E8A-4147-A177-3AD203B41FA5}">
                      <a16:colId xmlns:a16="http://schemas.microsoft.com/office/drawing/2014/main" val="127681409"/>
                    </a:ext>
                  </a:extLst>
                </a:gridCol>
                <a:gridCol w="4199193">
                  <a:extLst>
                    <a:ext uri="{9D8B030D-6E8A-4147-A177-3AD203B41FA5}">
                      <a16:colId xmlns:a16="http://schemas.microsoft.com/office/drawing/2014/main" val="1797991134"/>
                    </a:ext>
                  </a:extLst>
                </a:gridCol>
              </a:tblGrid>
              <a:tr h="361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Name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분실물 알림 보내기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472657"/>
                  </a:ext>
                </a:extLst>
              </a:tr>
              <a:tr h="3465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Description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/>
                        <a:t>분실물이 발견된 해당 좌석의 고객에게 알림을 보낸다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066345"/>
                  </a:ext>
                </a:extLst>
              </a:tr>
              <a:tr h="326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Actor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/>
                        <a:t>감지 시스템</a:t>
                      </a:r>
                      <a:r>
                        <a:rPr lang="en-US" altLang="ko-KR" sz="1200" dirty="0"/>
                        <a:t>, SMS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시스템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269874"/>
                  </a:ext>
                </a:extLst>
              </a:tr>
              <a:tr h="611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Pre-Conditions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</a:pP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에 회원의 예약 정보</a:t>
                      </a:r>
                      <a:r>
                        <a:rPr lang="ko-KR" altLang="en-US" sz="1200" baseline="0" dirty="0"/>
                        <a:t> 추가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분실물 감지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993560"/>
                  </a:ext>
                </a:extLst>
              </a:tr>
              <a:tr h="253435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/>
                    </a:p>
                    <a:p>
                      <a:pPr algn="ctr" latinLnBrk="1"/>
                      <a:r>
                        <a:rPr lang="en-US" altLang="ko-KR" sz="1500"/>
                        <a:t>Flow </a:t>
                      </a:r>
                      <a:r>
                        <a:rPr lang="en-US" altLang="ko-KR" sz="1500" dirty="0"/>
                        <a:t>of Events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dirty="0" err="1"/>
                        <a:t>라즈베리파이</a:t>
                      </a:r>
                      <a:r>
                        <a:rPr lang="ko-KR" altLang="en-US" sz="1200" dirty="0"/>
                        <a:t> 서버에서 분실물 정보 수신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dirty="0"/>
                        <a:t>데이터베이스 서버와 통신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dirty="0"/>
                        <a:t>데이터베이스에서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ko-KR" altLang="en-US" sz="1200" dirty="0"/>
                        <a:t>분실물 확인 좌석의 고객 정보 조회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dirty="0"/>
                        <a:t>고객의 전화번호 확인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en-US" altLang="ko-KR" sz="1200" dirty="0"/>
                        <a:t>SMS </a:t>
                      </a:r>
                      <a:r>
                        <a:rPr lang="ko-KR" altLang="en-US" sz="1200" dirty="0"/>
                        <a:t>시스템</a:t>
                      </a:r>
                      <a:r>
                        <a:rPr lang="ko-KR" altLang="en-US" sz="1200" baseline="0" dirty="0"/>
                        <a:t> 연동</a:t>
                      </a:r>
                      <a:endParaRPr lang="en-US" altLang="ko-KR" sz="1200" baseline="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baseline="0" dirty="0"/>
                        <a:t>분실물 알림 전송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buAutoNum type="arabicPeriod"/>
                      </a:pP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80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676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252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709210"/>
              </p:ext>
            </p:extLst>
          </p:nvPr>
        </p:nvGraphicFramePr>
        <p:xfrm>
          <a:off x="593017" y="1244327"/>
          <a:ext cx="5365088" cy="48683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0612">
                  <a:extLst>
                    <a:ext uri="{9D8B030D-6E8A-4147-A177-3AD203B41FA5}">
                      <a16:colId xmlns:a16="http://schemas.microsoft.com/office/drawing/2014/main" val="3787172565"/>
                    </a:ext>
                  </a:extLst>
                </a:gridCol>
                <a:gridCol w="4184476">
                  <a:extLst>
                    <a:ext uri="{9D8B030D-6E8A-4147-A177-3AD203B41FA5}">
                      <a16:colId xmlns:a16="http://schemas.microsoft.com/office/drawing/2014/main" val="60777950"/>
                    </a:ext>
                  </a:extLst>
                </a:gridCol>
              </a:tblGrid>
              <a:tr h="39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Name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DB</a:t>
                      </a:r>
                      <a:r>
                        <a:rPr lang="ko-KR" altLang="en-US" b="1" dirty="0"/>
                        <a:t>에 </a:t>
                      </a:r>
                      <a:r>
                        <a:rPr lang="ko-KR" altLang="en-US" b="1"/>
                        <a:t>정보 업데이트</a:t>
                      </a:r>
                      <a:endParaRPr lang="ko-KR" altLang="en-US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950032"/>
                  </a:ext>
                </a:extLst>
              </a:tr>
              <a:tr h="383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Description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분실물 알림을 위해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에 정보를 추가한다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111869"/>
                  </a:ext>
                </a:extLst>
              </a:tr>
              <a:tr h="383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Actor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영화관 고객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분실물 관리자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13545"/>
                  </a:ext>
                </a:extLst>
              </a:tr>
              <a:tr h="665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Pre-Conditions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50000"/>
                        </a:lnSpc>
                      </a:pPr>
                      <a:r>
                        <a:rPr lang="ko-KR" altLang="en-US" sz="1200" dirty="0"/>
                        <a:t>회원가입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및 로그인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좌석 예약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분실물 감지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88543"/>
                  </a:ext>
                </a:extLst>
              </a:tr>
              <a:tr h="304203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Flow of Events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고객 정보 추가</a:t>
                      </a:r>
                      <a:r>
                        <a:rPr lang="en-US" altLang="ko-KR" sz="1200" dirty="0"/>
                        <a:t>]</a:t>
                      </a:r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고객이</a:t>
                      </a:r>
                      <a:r>
                        <a:rPr lang="ko-KR" altLang="en-US" sz="1200" baseline="0" dirty="0"/>
                        <a:t> 로그인 후</a:t>
                      </a:r>
                      <a:r>
                        <a:rPr lang="en-US" altLang="ko-KR" sz="1200" baseline="0" dirty="0"/>
                        <a:t>,</a:t>
                      </a:r>
                      <a:r>
                        <a:rPr lang="ko-KR" altLang="en-US" sz="1200" baseline="0" dirty="0"/>
                        <a:t> 좌석 예약</a:t>
                      </a:r>
                      <a:endParaRPr lang="en-US" altLang="ko-KR" sz="1200" baseline="0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aseline="0" dirty="0"/>
                        <a:t>고객의 기존 회원정보에 좌석 정보 추가</a:t>
                      </a:r>
                      <a:endParaRPr lang="en-US" altLang="ko-KR" sz="1200" baseline="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500" baseline="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aseline="0" dirty="0"/>
                        <a:t>[</a:t>
                      </a:r>
                      <a:r>
                        <a:rPr lang="ko-KR" altLang="en-US" sz="1200" baseline="0" dirty="0"/>
                        <a:t>고객 정보 삭제</a:t>
                      </a:r>
                      <a:r>
                        <a:rPr lang="en-US" altLang="ko-KR" sz="1200" baseline="0" dirty="0"/>
                        <a:t>]</a:t>
                      </a:r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aseline="0" dirty="0"/>
                        <a:t>회원 탈퇴 시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기존 회원 정보 삭제</a:t>
                      </a:r>
                      <a:endParaRPr lang="en-US" altLang="ko-KR" sz="1200" baseline="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500" baseline="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aseline="0" dirty="0"/>
                        <a:t>[</a:t>
                      </a:r>
                      <a:r>
                        <a:rPr lang="ko-KR" altLang="en-US" sz="1200" baseline="0" dirty="0"/>
                        <a:t>분실물 감지</a:t>
                      </a:r>
                      <a:r>
                        <a:rPr lang="en-US" altLang="ko-KR" sz="1200" baseline="0" dirty="0"/>
                        <a:t>]</a:t>
                      </a:r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aseline="0" dirty="0"/>
                        <a:t>고객이 분실물 조회 시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기존 분실물 경력을 보여주기 위해 관리자가 분실물 종류 및 처리 상태를 </a:t>
                      </a:r>
                      <a:r>
                        <a:rPr lang="en-US" altLang="ko-KR" sz="1200" baseline="0" dirty="0"/>
                        <a:t>DB</a:t>
                      </a:r>
                      <a:r>
                        <a:rPr lang="ko-KR" altLang="en-US" sz="1200" baseline="0" dirty="0"/>
                        <a:t>에 추가 및 업데이트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941176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6218597" y="1244327"/>
          <a:ext cx="5365088" cy="487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3480">
                  <a:extLst>
                    <a:ext uri="{9D8B030D-6E8A-4147-A177-3AD203B41FA5}">
                      <a16:colId xmlns:a16="http://schemas.microsoft.com/office/drawing/2014/main" val="127681409"/>
                    </a:ext>
                  </a:extLst>
                </a:gridCol>
                <a:gridCol w="4181608">
                  <a:extLst>
                    <a:ext uri="{9D8B030D-6E8A-4147-A177-3AD203B41FA5}">
                      <a16:colId xmlns:a16="http://schemas.microsoft.com/office/drawing/2014/main" val="1797991134"/>
                    </a:ext>
                  </a:extLst>
                </a:gridCol>
              </a:tblGrid>
              <a:tr h="374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Name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DB</a:t>
                      </a:r>
                      <a:r>
                        <a:rPr lang="ko-KR" altLang="en-US" b="1" dirty="0"/>
                        <a:t>에서 정보 조회하기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472657"/>
                  </a:ext>
                </a:extLst>
              </a:tr>
              <a:tr h="359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Description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분실물 알림을 위해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baseline="0" dirty="0"/>
                        <a:t>의 정보를 조회한다</a:t>
                      </a:r>
                      <a:r>
                        <a:rPr lang="en-US" altLang="ko-KR" sz="1200" baseline="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066345"/>
                  </a:ext>
                </a:extLst>
              </a:tr>
              <a:tr h="338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Actor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영화관 고객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분실물 관리자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감지 시스템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269874"/>
                  </a:ext>
                </a:extLst>
              </a:tr>
              <a:tr h="634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Pre-Conditions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50000"/>
                        </a:lnSpc>
                      </a:pPr>
                      <a:r>
                        <a:rPr lang="ko-KR" altLang="en-US" sz="1200" dirty="0"/>
                        <a:t>회원가입 및 로그인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좌석 예약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분실물 감지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993560"/>
                  </a:ext>
                </a:extLst>
              </a:tr>
              <a:tr h="316721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Flow of Events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회원가입 및 로그인</a:t>
                      </a:r>
                      <a:r>
                        <a:rPr lang="en-US" altLang="ko-KR" sz="1200" dirty="0"/>
                        <a:t>]</a:t>
                      </a:r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회원가입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기존 회원인지</a:t>
                      </a:r>
                      <a:r>
                        <a:rPr lang="en-US" altLang="ko-KR" sz="1200" dirty="0"/>
                        <a:t>,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중복되는 </a:t>
                      </a:r>
                      <a:r>
                        <a:rPr lang="en-US" altLang="ko-KR" sz="1200" baseline="0" dirty="0"/>
                        <a:t>ID</a:t>
                      </a:r>
                      <a:r>
                        <a:rPr lang="ko-KR" altLang="en-US" sz="1200" baseline="0" dirty="0"/>
                        <a:t>는 아닌지 등</a:t>
                      </a:r>
                      <a:r>
                        <a:rPr lang="en-US" altLang="ko-KR" sz="1200" baseline="0" dirty="0"/>
                        <a:t>DB </a:t>
                      </a:r>
                      <a:r>
                        <a:rPr lang="ko-KR" altLang="en-US" sz="1200" baseline="0" dirty="0"/>
                        <a:t>조회를 통해 확인</a:t>
                      </a:r>
                      <a:endParaRPr lang="en-US" altLang="ko-KR" sz="1200" baseline="0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aseline="0" dirty="0"/>
                        <a:t>로그인 시</a:t>
                      </a:r>
                      <a:r>
                        <a:rPr lang="en-US" altLang="ko-KR" sz="1200" baseline="0" dirty="0"/>
                        <a:t>, DB</a:t>
                      </a:r>
                      <a:r>
                        <a:rPr lang="ko-KR" altLang="en-US" sz="1200" baseline="0" dirty="0"/>
                        <a:t> 조회를 통해 인증</a:t>
                      </a:r>
                      <a:endParaRPr lang="en-US" altLang="ko-KR" sz="1200" baseline="0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500" baseline="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aseline="0" dirty="0"/>
                        <a:t>[</a:t>
                      </a:r>
                      <a:r>
                        <a:rPr lang="ko-KR" altLang="en-US" sz="1200" baseline="0" dirty="0"/>
                        <a:t>분실물 조회</a:t>
                      </a:r>
                      <a:r>
                        <a:rPr lang="en-US" altLang="ko-KR" sz="1200" baseline="0" dirty="0"/>
                        <a:t>]</a:t>
                      </a:r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aseline="0" dirty="0"/>
                        <a:t>관리자가 </a:t>
                      </a:r>
                      <a:r>
                        <a:rPr lang="en-US" altLang="ko-KR" sz="1200" baseline="0" dirty="0"/>
                        <a:t>DB</a:t>
                      </a:r>
                      <a:r>
                        <a:rPr lang="ko-KR" altLang="en-US" sz="1200" baseline="0" dirty="0"/>
                        <a:t>에 접근하여 분실물 정보를 확인 및 관리</a:t>
                      </a:r>
                      <a:endParaRPr lang="en-US" altLang="ko-KR" sz="120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50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분실물 알림</a:t>
                      </a:r>
                      <a:r>
                        <a:rPr lang="en-US" altLang="ko-KR" sz="1200" dirty="0"/>
                        <a:t>]</a:t>
                      </a:r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감지 시스템으로부터 온 좌석 정보 수신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좌석 정보를 기준으로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에서 고객 정보 조회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고객의 전화번호를 시스템에</a:t>
                      </a:r>
                      <a:r>
                        <a:rPr lang="ko-KR" altLang="en-US" sz="1200" baseline="0" dirty="0"/>
                        <a:t> 전달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80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016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82055" y="205430"/>
            <a:ext cx="11525062" cy="643276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05430"/>
            <a:ext cx="11525062" cy="54035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송이버섯 한정식 </a:t>
            </a: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Overview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33979" y="5397149"/>
            <a:ext cx="3621741" cy="961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분실물 감지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 algn="r">
              <a:lnSpc>
                <a:spcPct val="150000"/>
              </a:lnSpc>
              <a:buAutoNum type="arabicPeriod"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아두이노에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연결된 센서로 좌석의 분실물 여부를 감지하여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라즈베리파이에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전송한다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06757" y="1100691"/>
            <a:ext cx="4515102" cy="423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0409F9B-431B-4004-9CF0-6E2E0701B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97"/>
          <a:stretch/>
        </p:blipFill>
        <p:spPr>
          <a:xfrm>
            <a:off x="562267" y="3319866"/>
            <a:ext cx="4459592" cy="18587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A529CD-C5AE-4B40-9F39-05D51D58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32" y="1198223"/>
            <a:ext cx="4069208" cy="2032502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 rot="1893073">
            <a:off x="9382702" y="4274860"/>
            <a:ext cx="691197" cy="330626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731DDFB-B44D-40A8-BB06-0D1C876BC5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91" t="5366" r="12167" b="8174"/>
          <a:stretch/>
        </p:blipFill>
        <p:spPr>
          <a:xfrm>
            <a:off x="10228733" y="3802603"/>
            <a:ext cx="1516285" cy="267945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894048" y="5397149"/>
            <a:ext cx="3215264" cy="961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 SMS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서비스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 algn="r">
              <a:lnSpc>
                <a:spcPct val="150000"/>
              </a:lnSpc>
              <a:buAutoNum type="arabicPeriod"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Application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통해 분실물 여부를 확인할 수 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864E66-9D87-4FF1-A03C-1E7E9F4596BB}"/>
              </a:ext>
            </a:extLst>
          </p:cNvPr>
          <p:cNvSpPr txBox="1"/>
          <p:nvPr/>
        </p:nvSpPr>
        <p:spPr>
          <a:xfrm>
            <a:off x="10545817" y="5040315"/>
            <a:ext cx="830936" cy="4985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rmAutofit lnSpcReduction="10000"/>
          </a:bodyPr>
          <a:lstStyle/>
          <a:p>
            <a:r>
              <a:rPr lang="ko-KR" altLang="en-US" sz="900" i="1" dirty="0"/>
              <a:t>좌석 </a:t>
            </a:r>
            <a:r>
              <a:rPr lang="en-US" altLang="ko-KR" sz="900" i="1" dirty="0"/>
              <a:t>C8</a:t>
            </a:r>
            <a:r>
              <a:rPr lang="ko-KR" altLang="en-US" sz="900" i="1" dirty="0"/>
              <a:t>에서</a:t>
            </a:r>
            <a:r>
              <a:rPr lang="en-US" altLang="ko-KR" sz="900" i="1" dirty="0"/>
              <a:t>, </a:t>
            </a:r>
          </a:p>
          <a:p>
            <a:r>
              <a:rPr lang="ko-KR" altLang="en-US" sz="900" i="1" dirty="0"/>
              <a:t>분실물 감지했습니다</a:t>
            </a:r>
            <a:r>
              <a:rPr lang="en-US" altLang="ko-KR" sz="900" i="1" dirty="0"/>
              <a:t>.</a:t>
            </a:r>
            <a:r>
              <a:rPr lang="ko-KR" altLang="en-US" sz="900" i="1" dirty="0"/>
              <a:t> </a:t>
            </a:r>
          </a:p>
        </p:txBody>
      </p:sp>
      <p:sp>
        <p:nvSpPr>
          <p:cNvPr id="5" name="타원 4"/>
          <p:cNvSpPr/>
          <p:nvPr/>
        </p:nvSpPr>
        <p:spPr>
          <a:xfrm>
            <a:off x="2079573" y="1186301"/>
            <a:ext cx="883920" cy="840195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말풍선: 사각형 33">
            <a:extLst>
              <a:ext uri="{FF2B5EF4-FFF2-40B4-BE49-F238E27FC236}">
                <a16:creationId xmlns:a16="http://schemas.microsoft.com/office/drawing/2014/main" id="{1E49C123-F104-4A77-8AEB-33F5861A5692}"/>
              </a:ext>
            </a:extLst>
          </p:cNvPr>
          <p:cNvSpPr/>
          <p:nvPr/>
        </p:nvSpPr>
        <p:spPr>
          <a:xfrm>
            <a:off x="5709920" y="1026161"/>
            <a:ext cx="5918456" cy="2522754"/>
          </a:xfrm>
          <a:prstGeom prst="wedgeRectCallout">
            <a:avLst>
              <a:gd name="adj1" fmla="val -88088"/>
              <a:gd name="adj2" fmla="val -29235"/>
            </a:avLst>
          </a:prstGeom>
          <a:solidFill>
            <a:schemeClr val="bg1">
              <a:alpha val="4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74897" y="3582549"/>
            <a:ext cx="3612681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서버 및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DB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통신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 algn="r">
              <a:lnSpc>
                <a:spcPct val="150000"/>
              </a:lnSpc>
              <a:buAutoNum type="arabicPeriod"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Application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통해 예약한 고객의 정보는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DB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저장된다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따라서 분실물이 탐지되면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DB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저장된 고객 정보를 토대로 사용자를 위한 알림 서비스를 지원할 수 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오른쪽 화살표 1"/>
          <p:cNvSpPr/>
          <p:nvPr/>
        </p:nvSpPr>
        <p:spPr>
          <a:xfrm rot="19425826">
            <a:off x="4947839" y="4122225"/>
            <a:ext cx="694512" cy="313338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자기 디스크 7"/>
          <p:cNvSpPr/>
          <p:nvPr/>
        </p:nvSpPr>
        <p:spPr>
          <a:xfrm>
            <a:off x="7399015" y="1137586"/>
            <a:ext cx="1422400" cy="863600"/>
          </a:xfrm>
          <a:prstGeom prst="flowChartMagneticDisk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DB</a:t>
            </a:r>
            <a:endParaRPr lang="ko-KR" altLang="en-US" b="1" dirty="0"/>
          </a:p>
        </p:txBody>
      </p:sp>
      <p:sp>
        <p:nvSpPr>
          <p:cNvPr id="11" name="순서도: 대체 처리 10"/>
          <p:cNvSpPr/>
          <p:nvPr/>
        </p:nvSpPr>
        <p:spPr>
          <a:xfrm>
            <a:off x="10626023" y="2025066"/>
            <a:ext cx="843864" cy="121352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처리 11"/>
          <p:cNvSpPr/>
          <p:nvPr/>
        </p:nvSpPr>
        <p:spPr>
          <a:xfrm>
            <a:off x="10666663" y="2136861"/>
            <a:ext cx="762982" cy="98635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A32B122-9648-4498-AF09-5FD1A412A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014" y="2258783"/>
            <a:ext cx="830031" cy="9881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53248" y="3194894"/>
            <a:ext cx="883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Server</a:t>
            </a:r>
            <a:endParaRPr lang="ko-KR" alt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0468324" y="3214823"/>
            <a:ext cx="1151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Application</a:t>
            </a:r>
            <a:endParaRPr lang="ko-KR" altLang="en-US" sz="1400" b="1" dirty="0"/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6851370" y="2233092"/>
            <a:ext cx="868205" cy="501773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 flipV="1">
            <a:off x="9411173" y="2242861"/>
            <a:ext cx="1086524" cy="49200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874576" y="2130106"/>
            <a:ext cx="737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accent3">
                    <a:lumMod val="50000"/>
                  </a:schemeClr>
                </a:solidFill>
              </a:rPr>
              <a:t>TCP/IP</a:t>
            </a:r>
            <a:endParaRPr lang="ko-KR" altLang="en-US" sz="1100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712972" y="2127978"/>
            <a:ext cx="737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accent3">
                    <a:lumMod val="50000"/>
                  </a:schemeClr>
                </a:solidFill>
              </a:rPr>
              <a:t>TCP/IP</a:t>
            </a:r>
            <a:endParaRPr lang="ko-KR" altLang="en-US" sz="1100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614369" y="2375584"/>
            <a:ext cx="9273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- </a:t>
            </a:r>
            <a:r>
              <a:rPr lang="ko-KR" altLang="en-US" sz="900" dirty="0"/>
              <a:t>좌석 예약</a:t>
            </a:r>
            <a:endParaRPr lang="en-US" altLang="ko-KR" sz="900" dirty="0"/>
          </a:p>
          <a:p>
            <a:r>
              <a:rPr lang="en-US" altLang="ko-KR" sz="900" dirty="0"/>
              <a:t>   </a:t>
            </a:r>
            <a:endParaRPr lang="en-US" altLang="ko-KR" sz="300" dirty="0"/>
          </a:p>
          <a:p>
            <a:r>
              <a:rPr lang="en-US" altLang="ko-KR" sz="900" dirty="0"/>
              <a:t>- </a:t>
            </a:r>
            <a:r>
              <a:rPr lang="ko-KR" altLang="en-US" sz="900" dirty="0"/>
              <a:t>알림 서비스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5926" r="43250" b="62963"/>
          <a:stretch/>
        </p:blipFill>
        <p:spPr>
          <a:xfrm>
            <a:off x="8900608" y="1157156"/>
            <a:ext cx="1798639" cy="777190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99EB4C1-59F2-4ECB-A6E5-7B39865B8B14}"/>
              </a:ext>
            </a:extLst>
          </p:cNvPr>
          <p:cNvCxnSpPr>
            <a:cxnSpLocks/>
          </p:cNvCxnSpPr>
          <p:nvPr/>
        </p:nvCxnSpPr>
        <p:spPr>
          <a:xfrm flipV="1">
            <a:off x="6929589" y="2883415"/>
            <a:ext cx="3446466" cy="3851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631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252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This week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847C7-662A-45DE-BD58-93B1B532B21B}"/>
              </a:ext>
            </a:extLst>
          </p:cNvPr>
          <p:cNvGrpSpPr/>
          <p:nvPr/>
        </p:nvGrpSpPr>
        <p:grpSpPr>
          <a:xfrm>
            <a:off x="4594237" y="1729529"/>
            <a:ext cx="3014610" cy="3974166"/>
            <a:chOff x="909661" y="1733892"/>
            <a:chExt cx="3014610" cy="3974166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909661" y="2235970"/>
              <a:ext cx="3012323" cy="2037230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909663" y="4423848"/>
              <a:ext cx="3014608" cy="1284210"/>
            </a:xfrm>
            <a:prstGeom prst="roundRect">
              <a:avLst>
                <a:gd name="adj" fmla="val 9744"/>
              </a:avLst>
            </a:prstGeom>
            <a:solidFill>
              <a:srgbClr val="E6907F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216000" rIns="180000" rtlCol="0" anchor="t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white"/>
                  </a:solidFill>
                </a:rPr>
                <a:t>'</a:t>
              </a:r>
              <a:r>
                <a:rPr lang="en-US" altLang="ko-KR" sz="1400" dirty="0" err="1">
                  <a:solidFill>
                    <a:prstClr val="white"/>
                  </a:solidFill>
                </a:rPr>
                <a:t>MatsutakeDB</a:t>
              </a:r>
              <a:r>
                <a:rPr lang="en-US" altLang="ko-KR" sz="1400" dirty="0">
                  <a:solidFill>
                    <a:prstClr val="white"/>
                  </a:solidFill>
                </a:rPr>
                <a:t>’ </a:t>
              </a:r>
              <a:r>
                <a:rPr lang="ko-KR" altLang="en-US" sz="1400" dirty="0">
                  <a:solidFill>
                    <a:prstClr val="white"/>
                  </a:solidFill>
                </a:rPr>
                <a:t>설계를 위한 </a:t>
              </a:r>
              <a:r>
                <a:rPr lang="en-US" altLang="ko-KR" sz="1400" dirty="0">
                  <a:solidFill>
                    <a:prstClr val="white"/>
                  </a:solidFill>
                </a:rPr>
                <a:t>E-R Diagram </a:t>
              </a:r>
              <a:r>
                <a:rPr lang="ko-KR" altLang="en-US" sz="1400" dirty="0">
                  <a:solidFill>
                    <a:prstClr val="white"/>
                  </a:solidFill>
                </a:rPr>
                <a:t>도출</a:t>
              </a:r>
              <a:endParaRPr lang="en-US" altLang="ko-KR" sz="1400" dirty="0">
                <a:solidFill>
                  <a:prstClr val="white"/>
                </a:solidFill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909661" y="1733892"/>
              <a:ext cx="3014609" cy="2900576"/>
              <a:chOff x="1155220" y="1980622"/>
              <a:chExt cx="3014609" cy="2900576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1155220" y="1980622"/>
                <a:ext cx="3014609" cy="389299"/>
              </a:xfrm>
              <a:prstGeom prst="roundRect">
                <a:avLst/>
              </a:prstGeom>
              <a:solidFill>
                <a:srgbClr val="FDF0EB"/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DB:: E-R Diagram </a:t>
                </a:r>
                <a:r>
                  <a:rPr lang="ko-KR" altLang="en-US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표현</a:t>
                </a:r>
                <a:r>
                  <a:rPr lang="en-US" altLang="ko-KR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1321694" y="4740977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1321694" y="4331720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65780" y="4384582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3845819" y="4744785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3845819" y="4335528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3889905" y="4388390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0C3D88-6FEA-455F-96F8-3ECA541A4126}"/>
              </a:ext>
            </a:extLst>
          </p:cNvPr>
          <p:cNvGrpSpPr/>
          <p:nvPr/>
        </p:nvGrpSpPr>
        <p:grpSpPr>
          <a:xfrm>
            <a:off x="8300277" y="1729529"/>
            <a:ext cx="3014610" cy="3974166"/>
            <a:chOff x="4615701" y="1733892"/>
            <a:chExt cx="3014610" cy="3974166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615701" y="2235970"/>
              <a:ext cx="3012323" cy="2037230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4615703" y="4423848"/>
              <a:ext cx="3014608" cy="1284210"/>
            </a:xfrm>
            <a:prstGeom prst="roundRect">
              <a:avLst>
                <a:gd name="adj" fmla="val 9744"/>
              </a:avLst>
            </a:prstGeom>
            <a:solidFill>
              <a:srgbClr val="866867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216000" rIns="180000" rtlCol="0" anchor="t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white"/>
                  </a:solidFill>
                </a:rPr>
                <a:t>Use Case </a:t>
              </a:r>
              <a:r>
                <a:rPr lang="ko-KR" altLang="en-US" sz="1400" dirty="0">
                  <a:solidFill>
                    <a:prstClr val="white"/>
                  </a:solidFill>
                </a:rPr>
                <a:t>도출을 통한 </a:t>
              </a:r>
              <a:r>
                <a:rPr lang="en-US" altLang="ko-KR" sz="1400" dirty="0">
                  <a:solidFill>
                    <a:prstClr val="white"/>
                  </a:solidFill>
                </a:rPr>
                <a:t>Class Diagram </a:t>
              </a:r>
              <a:r>
                <a:rPr lang="ko-KR" altLang="en-US" sz="1400" dirty="0">
                  <a:solidFill>
                    <a:prstClr val="white"/>
                  </a:solidFill>
                </a:rPr>
                <a:t>표현 완료</a:t>
              </a:r>
              <a:endParaRPr lang="en-US" altLang="ko-KR" sz="1400" dirty="0">
                <a:solidFill>
                  <a:prstClr val="white"/>
                </a:solidFill>
              </a:endParaRPr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4615701" y="1733892"/>
              <a:ext cx="3014609" cy="2900576"/>
              <a:chOff x="1155220" y="1980622"/>
              <a:chExt cx="3014609" cy="2900576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모서리가 둥근 직사각형 46"/>
              <p:cNvSpPr/>
              <p:nvPr/>
            </p:nvSpPr>
            <p:spPr>
              <a:xfrm>
                <a:off x="1155220" y="1980622"/>
                <a:ext cx="3014609" cy="389299"/>
              </a:xfrm>
              <a:prstGeom prst="roundRect">
                <a:avLst/>
              </a:prstGeom>
              <a:solidFill>
                <a:srgbClr val="FDF0EB"/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Class Diagram </a:t>
                </a:r>
                <a:r>
                  <a:rPr lang="ko-KR" altLang="en-US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표현</a:t>
                </a:r>
                <a:endParaRPr lang="en-US" altLang="ko-KR" sz="11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1321694" y="4740977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1321694" y="4331720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모서리가 둥근 직사각형 54"/>
              <p:cNvSpPr/>
              <p:nvPr/>
            </p:nvSpPr>
            <p:spPr>
              <a:xfrm>
                <a:off x="1365780" y="4384582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3845819" y="4744785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3845819" y="4335528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3889905" y="4388390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2D1D73-4663-463F-9D51-17B07DA9FE93}"/>
              </a:ext>
            </a:extLst>
          </p:cNvPr>
          <p:cNvGrpSpPr/>
          <p:nvPr/>
        </p:nvGrpSpPr>
        <p:grpSpPr>
          <a:xfrm>
            <a:off x="915496" y="1727635"/>
            <a:ext cx="3014610" cy="3974166"/>
            <a:chOff x="8321741" y="1733892"/>
            <a:chExt cx="3014610" cy="3974166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8321741" y="2235970"/>
              <a:ext cx="3012323" cy="2037230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8321743" y="4423848"/>
              <a:ext cx="3014608" cy="1284210"/>
            </a:xfrm>
            <a:prstGeom prst="roundRect">
              <a:avLst>
                <a:gd name="adj" fmla="val 9744"/>
              </a:avLst>
            </a:prstGeom>
            <a:solidFill>
              <a:srgbClr val="68727E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216000" rIns="180000"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좌석 </a:t>
              </a:r>
              <a:r>
                <a:rPr lang="en-US" altLang="ko-KR" sz="1400" dirty="0">
                  <a:solidFill>
                    <a:prstClr val="white"/>
                  </a:solidFill>
                </a:rPr>
                <a:t>IoT </a:t>
              </a:r>
              <a:r>
                <a:rPr lang="ko-KR" altLang="en-US" sz="1400" dirty="0">
                  <a:solidFill>
                    <a:prstClr val="white"/>
                  </a:solidFill>
                </a:rPr>
                <a:t>업그레이드를 위한 추가 물품 구매 완료</a:t>
              </a:r>
              <a:endParaRPr lang="en-US" altLang="ko-KR" sz="1400" dirty="0">
                <a:solidFill>
                  <a:prstClr val="white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white"/>
                  </a:solidFill>
                </a:rPr>
                <a:t>(</a:t>
              </a:r>
              <a:r>
                <a:rPr lang="ko-KR" altLang="en-US" sz="1400" dirty="0" err="1">
                  <a:solidFill>
                    <a:prstClr val="white"/>
                  </a:solidFill>
                </a:rPr>
                <a:t>디바이스마트</a:t>
              </a:r>
              <a:r>
                <a:rPr lang="en-US" altLang="ko-KR" sz="1400" dirty="0">
                  <a:solidFill>
                    <a:prstClr val="white"/>
                  </a:solidFill>
                </a:rPr>
                <a:t>, </a:t>
              </a:r>
              <a:r>
                <a:rPr lang="ko-KR" altLang="en-US" sz="1400" dirty="0">
                  <a:solidFill>
                    <a:prstClr val="white"/>
                  </a:solidFill>
                </a:rPr>
                <a:t>신영옥 교수님</a:t>
              </a:r>
              <a:r>
                <a:rPr lang="en-US" altLang="ko-KR" sz="1400" dirty="0">
                  <a:solidFill>
                    <a:prstClr val="white"/>
                  </a:solidFill>
                </a:rPr>
                <a:t>)</a:t>
              </a: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8321741" y="1733892"/>
              <a:ext cx="3014609" cy="2900576"/>
              <a:chOff x="1155220" y="1980622"/>
              <a:chExt cx="3014609" cy="2900576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모서리가 둥근 직사각형 62"/>
              <p:cNvSpPr/>
              <p:nvPr/>
            </p:nvSpPr>
            <p:spPr>
              <a:xfrm>
                <a:off x="1155220" y="1980622"/>
                <a:ext cx="3014609" cy="389299"/>
              </a:xfrm>
              <a:prstGeom prst="roundRect">
                <a:avLst/>
              </a:prstGeom>
              <a:solidFill>
                <a:srgbClr val="FDF0EB"/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좌석 </a:t>
                </a:r>
                <a:r>
                  <a:rPr lang="en-US" altLang="ko-KR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IoT </a:t>
                </a:r>
                <a:r>
                  <a:rPr lang="ko-KR" altLang="en-US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개선을 위한 재료구매</a:t>
                </a:r>
                <a:endParaRPr lang="en-US" altLang="ko-KR" sz="11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1321694" y="4740977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1321694" y="4331720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모서리가 둥근 직사각형 70"/>
              <p:cNvSpPr/>
              <p:nvPr/>
            </p:nvSpPr>
            <p:spPr>
              <a:xfrm>
                <a:off x="1365780" y="4384582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3845819" y="4744785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3845819" y="4335528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모서리가 둥근 직사각형 73"/>
              <p:cNvSpPr/>
              <p:nvPr/>
            </p:nvSpPr>
            <p:spPr>
              <a:xfrm>
                <a:off x="3889905" y="4388390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7F6C5FB-4E9E-479C-974E-2F743ACC4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75" y="2464361"/>
            <a:ext cx="2618893" cy="10963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880D76-87E1-4DA5-97D8-D87A2FB499FD}"/>
              </a:ext>
            </a:extLst>
          </p:cNvPr>
          <p:cNvSpPr txBox="1"/>
          <p:nvPr/>
        </p:nvSpPr>
        <p:spPr>
          <a:xfrm>
            <a:off x="3020647" y="3806356"/>
            <a:ext cx="56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FSR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648F03-7527-4290-B67F-D422E183F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625" y="3532729"/>
            <a:ext cx="704107" cy="65233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4899779-54B3-432A-A4D8-0A72B0A2B7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96" y="2430082"/>
            <a:ext cx="2661329" cy="163189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7E9B583-97AF-4C58-A592-58D0814D7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7923" y="2363275"/>
            <a:ext cx="2247796" cy="178984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E384860-1B2B-43B8-8AD2-E137ACFAE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920" y="3582421"/>
            <a:ext cx="777590" cy="568841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EC9E0247-00F6-4343-8BDB-4A90E752A362}"/>
              </a:ext>
            </a:extLst>
          </p:cNvPr>
          <p:cNvSpPr txBox="1"/>
          <p:nvPr/>
        </p:nvSpPr>
        <p:spPr>
          <a:xfrm>
            <a:off x="1977995" y="3807010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5666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252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3200" b="1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MatsutakeDB</a:t>
            </a:r>
            <a:r>
              <a:rPr lang="en-US" altLang="ko-KR" sz="3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Entity-Relationship Diagram</a:t>
            </a:r>
            <a:endParaRPr lang="ko-KR" altLang="en-US" sz="5400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9AAB5B-6961-4AA3-B955-09A9EAEB4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2" y="1032164"/>
            <a:ext cx="8819942" cy="54082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3C1E44-9B34-461F-8D1B-252DC5252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2" y="5286574"/>
            <a:ext cx="1849758" cy="11388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3AC1C0-DB6B-4114-83BB-BA4A78ACBF73}"/>
              </a:ext>
            </a:extLst>
          </p:cNvPr>
          <p:cNvSpPr txBox="1"/>
          <p:nvPr/>
        </p:nvSpPr>
        <p:spPr>
          <a:xfrm>
            <a:off x="9406522" y="1142472"/>
            <a:ext cx="2489177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latin typeface="+mn-ea"/>
              </a:rPr>
              <a:t>MatsutakeDB</a:t>
            </a:r>
            <a:r>
              <a:rPr lang="en-US" altLang="ko-KR" sz="1200" b="1" dirty="0">
                <a:latin typeface="+mn-ea"/>
              </a:rPr>
              <a:t> E-R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Customer: </a:t>
            </a:r>
            <a:r>
              <a:rPr lang="ko-KR" altLang="en-US" sz="1100" dirty="0">
                <a:latin typeface="+mn-ea"/>
              </a:rPr>
              <a:t>고객정보</a:t>
            </a:r>
            <a:endParaRPr lang="en-US" altLang="ko-KR" sz="11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Theater 	 : </a:t>
            </a:r>
            <a:r>
              <a:rPr lang="ko-KR" altLang="en-US" sz="1100" dirty="0">
                <a:latin typeface="+mn-ea"/>
              </a:rPr>
              <a:t>극장관 정보</a:t>
            </a:r>
            <a:endParaRPr lang="en-US" altLang="ko-KR" sz="11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Seat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	 :</a:t>
            </a:r>
            <a:r>
              <a:rPr lang="ko-KR" altLang="en-US" sz="1100" dirty="0">
                <a:latin typeface="+mn-ea"/>
              </a:rPr>
              <a:t> 극장 좌석 정보</a:t>
            </a:r>
            <a:endParaRPr lang="en-US" altLang="ko-KR" sz="11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latin typeface="+mn-ea"/>
              </a:rPr>
              <a:t>Reserve_Detail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	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:</a:t>
            </a:r>
            <a:r>
              <a:rPr lang="ko-KR" altLang="en-US" sz="1100" dirty="0">
                <a:latin typeface="+mn-ea"/>
              </a:rPr>
              <a:t> 고객 예약정보</a:t>
            </a:r>
            <a:endParaRPr lang="en-US" altLang="ko-KR" sz="11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latin typeface="+mn-ea"/>
              </a:rPr>
              <a:t>Lost_Detail</a:t>
            </a:r>
            <a:r>
              <a:rPr lang="ko-KR" altLang="en-US" sz="1100" dirty="0">
                <a:latin typeface="+mn-ea"/>
              </a:rPr>
              <a:t> </a:t>
            </a:r>
            <a:endParaRPr lang="en-US" altLang="ko-KR" sz="1100" dirty="0">
              <a:latin typeface="+mn-ea"/>
            </a:endParaRPr>
          </a:p>
          <a:p>
            <a:pPr lvl="2"/>
            <a:r>
              <a:rPr lang="en-US" altLang="ko-KR" sz="1100" dirty="0">
                <a:latin typeface="+mn-ea"/>
              </a:rPr>
              <a:t> : </a:t>
            </a:r>
            <a:r>
              <a:rPr lang="ko-KR" altLang="en-US" sz="1100" dirty="0">
                <a:latin typeface="+mn-ea"/>
              </a:rPr>
              <a:t>분실물 탐지 정보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Server </a:t>
            </a:r>
            <a:r>
              <a:rPr lang="ko-KR" altLang="en-US" sz="1200" b="1" dirty="0">
                <a:latin typeface="+mn-ea"/>
              </a:rPr>
              <a:t>환경</a:t>
            </a:r>
            <a:endParaRPr lang="en-US" altLang="ko-KR" sz="12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Ubuntu 18.04 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Intel Core i7-10700K @ 3.80GHz, 8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IP 220.149.236.71</a:t>
            </a:r>
          </a:p>
          <a:p>
            <a:r>
              <a:rPr lang="en-US" altLang="ko-KR" sz="1200" b="1" dirty="0" err="1">
                <a:latin typeface="+mn-ea"/>
              </a:rPr>
              <a:t>MatsutakeDB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환경</a:t>
            </a:r>
            <a:endParaRPr lang="en-US" altLang="ko-KR" sz="12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100" b="1" dirty="0">
                <a:latin typeface="+mn-ea"/>
              </a:rPr>
              <a:t>MSSQL Express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# of CPU :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Max Memory 1GB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Max 10GB DB</a:t>
            </a:r>
            <a:endParaRPr lang="ko-KR" altLang="en-US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7884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80036" y="4339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3200" b="1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MatsutakeDB</a:t>
            </a:r>
            <a:r>
              <a:rPr lang="en-US" altLang="ko-KR" sz="3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Class Diagram</a:t>
            </a:r>
            <a:endParaRPr lang="ko-KR" altLang="en-US" sz="5400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E57EC8-D153-482E-8147-309FAC1C4F3D}"/>
              </a:ext>
            </a:extLst>
          </p:cNvPr>
          <p:cNvSpPr/>
          <p:nvPr/>
        </p:nvSpPr>
        <p:spPr>
          <a:xfrm>
            <a:off x="552450" y="1066800"/>
            <a:ext cx="10915650" cy="53430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4A3C89C-8059-4BC6-B61C-93AA025A49A3}"/>
              </a:ext>
            </a:extLst>
          </p:cNvPr>
          <p:cNvGrpSpPr/>
          <p:nvPr/>
        </p:nvGrpSpPr>
        <p:grpSpPr>
          <a:xfrm>
            <a:off x="5002841" y="5245828"/>
            <a:ext cx="1648284" cy="1090744"/>
            <a:chOff x="5000065" y="4882286"/>
            <a:chExt cx="1753975" cy="145484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3AAD7E6-57F2-4A38-929E-B4AA14DD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0066" y="5253008"/>
              <a:ext cx="1753974" cy="107638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D91AF3E-B59D-4109-BB9C-B57B46D3501C}"/>
                </a:ext>
              </a:extLst>
            </p:cNvPr>
            <p:cNvSpPr/>
            <p:nvPr/>
          </p:nvSpPr>
          <p:spPr>
            <a:xfrm>
              <a:off x="5000066" y="5253008"/>
              <a:ext cx="1753974" cy="10841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299BF01-8DDA-4AA8-B477-E1387E205861}"/>
                </a:ext>
              </a:extLst>
            </p:cNvPr>
            <p:cNvSpPr/>
            <p:nvPr/>
          </p:nvSpPr>
          <p:spPr>
            <a:xfrm>
              <a:off x="5000065" y="4886654"/>
              <a:ext cx="1753974" cy="3649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EA5D3D-0140-40A7-AC25-1D174B1550F9}"/>
                </a:ext>
              </a:extLst>
            </p:cNvPr>
            <p:cNvSpPr txBox="1"/>
            <p:nvPr/>
          </p:nvSpPr>
          <p:spPr>
            <a:xfrm>
              <a:off x="5000065" y="4882286"/>
              <a:ext cx="1753973" cy="410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Matsutake DB</a:t>
              </a:r>
              <a:endParaRPr lang="ko-KR" altLang="en-US" sz="1400" dirty="0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26DD69-6AD9-4551-80BB-9521B9D8BE3C}"/>
              </a:ext>
            </a:extLst>
          </p:cNvPr>
          <p:cNvSpPr/>
          <p:nvPr/>
        </p:nvSpPr>
        <p:spPr>
          <a:xfrm>
            <a:off x="866775" y="1581173"/>
            <a:ext cx="5010279" cy="37942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B62E41-E248-49C7-8601-6B09D6F8B249}"/>
              </a:ext>
            </a:extLst>
          </p:cNvPr>
          <p:cNvSpPr/>
          <p:nvPr/>
        </p:nvSpPr>
        <p:spPr>
          <a:xfrm>
            <a:off x="6011611" y="1584032"/>
            <a:ext cx="5313614" cy="37942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294BB8-1BCA-41E1-BF5D-EE109ECC8DB4}"/>
              </a:ext>
            </a:extLst>
          </p:cNvPr>
          <p:cNvSpPr/>
          <p:nvPr/>
        </p:nvSpPr>
        <p:spPr>
          <a:xfrm>
            <a:off x="866776" y="1208858"/>
            <a:ext cx="1774718" cy="374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49FD1D-2597-4FF1-B59C-B2B046221423}"/>
              </a:ext>
            </a:extLst>
          </p:cNvPr>
          <p:cNvSpPr/>
          <p:nvPr/>
        </p:nvSpPr>
        <p:spPr>
          <a:xfrm>
            <a:off x="6011611" y="1209560"/>
            <a:ext cx="3757552" cy="374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1019AC-DD7F-43E0-8A72-7EC5F002DE9B}"/>
              </a:ext>
            </a:extLst>
          </p:cNvPr>
          <p:cNvSpPr txBox="1"/>
          <p:nvPr/>
        </p:nvSpPr>
        <p:spPr>
          <a:xfrm>
            <a:off x="866775" y="1212823"/>
            <a:ext cx="177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Matsutake App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C87F55-878D-4BE6-8978-1B6065E7045B}"/>
              </a:ext>
            </a:extLst>
          </p:cNvPr>
          <p:cNvSpPr txBox="1"/>
          <p:nvPr/>
        </p:nvSpPr>
        <p:spPr>
          <a:xfrm>
            <a:off x="6106442" y="1215103"/>
            <a:ext cx="360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Matsutake “</a:t>
            </a:r>
            <a:r>
              <a:rPr lang="en-US" altLang="ko-KR" dirty="0" err="1"/>
              <a:t>Lost_and_Found</a:t>
            </a:r>
            <a:r>
              <a:rPr lang="en-US" altLang="ko-KR" dirty="0"/>
              <a:t> IoT”</a:t>
            </a:r>
            <a:endParaRPr lang="ko-KR" altLang="en-US" dirty="0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8B72D3E7-6101-4FB4-8812-775DA14CCFE4}"/>
              </a:ext>
            </a:extLst>
          </p:cNvPr>
          <p:cNvCxnSpPr>
            <a:cxnSpLocks/>
            <a:stCxn id="20" idx="2"/>
            <a:endCxn id="5" idx="1"/>
          </p:cNvCxnSpPr>
          <p:nvPr/>
        </p:nvCxnSpPr>
        <p:spPr>
          <a:xfrm rot="16200000" flipH="1">
            <a:off x="3911453" y="4835880"/>
            <a:ext cx="551851" cy="163092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D865DD41-9AA4-4766-9123-31F384EFEF8D}"/>
              </a:ext>
            </a:extLst>
          </p:cNvPr>
          <p:cNvCxnSpPr>
            <a:cxnSpLocks/>
            <a:stCxn id="22" idx="2"/>
            <a:endCxn id="5" idx="3"/>
          </p:cNvCxnSpPr>
          <p:nvPr/>
        </p:nvCxnSpPr>
        <p:spPr>
          <a:xfrm rot="5400000">
            <a:off x="7385277" y="4644128"/>
            <a:ext cx="548991" cy="201729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1678A08-7631-48E6-A3E2-A09BF3863798}"/>
              </a:ext>
            </a:extLst>
          </p:cNvPr>
          <p:cNvCxnSpPr>
            <a:cxnSpLocks/>
          </p:cNvCxnSpPr>
          <p:nvPr/>
        </p:nvCxnSpPr>
        <p:spPr>
          <a:xfrm rot="10800000">
            <a:off x="3091880" y="5375419"/>
            <a:ext cx="1908186" cy="704519"/>
          </a:xfrm>
          <a:prstGeom prst="bentConnector3">
            <a:avLst>
              <a:gd name="adj1" fmla="val 9991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F3C237E-346B-47E7-8803-D49A777B2648}"/>
              </a:ext>
            </a:extLst>
          </p:cNvPr>
          <p:cNvSpPr txBox="1"/>
          <p:nvPr/>
        </p:nvSpPr>
        <p:spPr>
          <a:xfrm>
            <a:off x="3710674" y="5351428"/>
            <a:ext cx="85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TCP/IP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3B415C-E5F0-4429-BA32-41886BEE2E6D}"/>
              </a:ext>
            </a:extLst>
          </p:cNvPr>
          <p:cNvSpPr txBox="1"/>
          <p:nvPr/>
        </p:nvSpPr>
        <p:spPr>
          <a:xfrm>
            <a:off x="7412080" y="5375419"/>
            <a:ext cx="85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TCP/IP</a:t>
            </a:r>
            <a:endParaRPr lang="ko-KR" altLang="en-US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CEBDF445-52EF-4788-95DF-F3E3B02C6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39596"/>
            <a:ext cx="4585753" cy="365148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870638EF-B445-4333-A6A8-4B0805287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379" y="2640288"/>
            <a:ext cx="4940755" cy="1417237"/>
          </a:xfrm>
          <a:prstGeom prst="rect">
            <a:avLst/>
          </a:prstGeom>
        </p:spPr>
      </p:pic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1DFB0C9-6D94-4438-8B12-257476C72C9E}"/>
              </a:ext>
            </a:extLst>
          </p:cNvPr>
          <p:cNvCxnSpPr/>
          <p:nvPr/>
        </p:nvCxnSpPr>
        <p:spPr>
          <a:xfrm>
            <a:off x="4513256" y="2708808"/>
            <a:ext cx="0" cy="436319"/>
          </a:xfrm>
          <a:prstGeom prst="straightConnector1">
            <a:avLst/>
          </a:prstGeom>
          <a:ln w="28575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6218576-B08C-4DAD-A112-1C51D135C9AD}"/>
              </a:ext>
            </a:extLst>
          </p:cNvPr>
          <p:cNvCxnSpPr>
            <a:cxnSpLocks/>
          </p:cNvCxnSpPr>
          <p:nvPr/>
        </p:nvCxnSpPr>
        <p:spPr>
          <a:xfrm flipV="1">
            <a:off x="4618031" y="2708808"/>
            <a:ext cx="0" cy="436319"/>
          </a:xfrm>
          <a:prstGeom prst="straightConnector1">
            <a:avLst/>
          </a:prstGeom>
          <a:ln w="28575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18037C17-3764-4185-8288-9F03540F2DA4}"/>
              </a:ext>
            </a:extLst>
          </p:cNvPr>
          <p:cNvSpPr txBox="1"/>
          <p:nvPr/>
        </p:nvSpPr>
        <p:spPr>
          <a:xfrm>
            <a:off x="4625120" y="2742301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Message</a:t>
            </a:r>
            <a:endParaRPr lang="ko-KR" altLang="en-US" dirty="0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1A935664-D1D0-4451-AC85-4D5AC0B1776A}"/>
              </a:ext>
            </a:extLst>
          </p:cNvPr>
          <p:cNvCxnSpPr/>
          <p:nvPr/>
        </p:nvCxnSpPr>
        <p:spPr>
          <a:xfrm>
            <a:off x="3948397" y="4803355"/>
            <a:ext cx="0" cy="436319"/>
          </a:xfrm>
          <a:prstGeom prst="straightConnector1">
            <a:avLst/>
          </a:prstGeom>
          <a:ln w="28575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D82A99F-A42A-42B7-A54D-BA08F0725412}"/>
              </a:ext>
            </a:extLst>
          </p:cNvPr>
          <p:cNvCxnSpPr>
            <a:cxnSpLocks/>
          </p:cNvCxnSpPr>
          <p:nvPr/>
        </p:nvCxnSpPr>
        <p:spPr>
          <a:xfrm flipV="1">
            <a:off x="4053172" y="4803355"/>
            <a:ext cx="0" cy="436319"/>
          </a:xfrm>
          <a:prstGeom prst="straightConnector1">
            <a:avLst/>
          </a:prstGeom>
          <a:ln w="28575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4A324A08-0A7E-44CB-A4C2-B4CDF92FA364}"/>
              </a:ext>
            </a:extLst>
          </p:cNvPr>
          <p:cNvSpPr txBox="1"/>
          <p:nvPr/>
        </p:nvSpPr>
        <p:spPr>
          <a:xfrm>
            <a:off x="4060261" y="4836848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Message</a:t>
            </a:r>
            <a:endParaRPr lang="ko-KR" altLang="en-US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30A721E-8F27-49D3-BC72-386C0DDC369F}"/>
              </a:ext>
            </a:extLst>
          </p:cNvPr>
          <p:cNvCxnSpPr/>
          <p:nvPr/>
        </p:nvCxnSpPr>
        <p:spPr>
          <a:xfrm>
            <a:off x="9872359" y="3610883"/>
            <a:ext cx="0" cy="436319"/>
          </a:xfrm>
          <a:prstGeom prst="straightConnector1">
            <a:avLst/>
          </a:prstGeom>
          <a:ln w="28575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0BCA0E6-C0E0-4AA1-8C71-37BE86B2BC34}"/>
              </a:ext>
            </a:extLst>
          </p:cNvPr>
          <p:cNvCxnSpPr>
            <a:cxnSpLocks/>
          </p:cNvCxnSpPr>
          <p:nvPr/>
        </p:nvCxnSpPr>
        <p:spPr>
          <a:xfrm flipV="1">
            <a:off x="9977134" y="3610883"/>
            <a:ext cx="0" cy="436319"/>
          </a:xfrm>
          <a:prstGeom prst="straightConnector1">
            <a:avLst/>
          </a:prstGeom>
          <a:ln w="28575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F11E5661-DB9B-41BD-8BAB-7A657BFEC554}"/>
              </a:ext>
            </a:extLst>
          </p:cNvPr>
          <p:cNvSpPr txBox="1"/>
          <p:nvPr/>
        </p:nvSpPr>
        <p:spPr>
          <a:xfrm>
            <a:off x="9984223" y="3644376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Message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05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80036" y="4339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Matsutake Scrum :: Next Week</a:t>
            </a:r>
            <a:endParaRPr lang="ko-KR" altLang="en-US" sz="5400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F2F721-5077-406C-9496-7EB371D5408F}"/>
              </a:ext>
            </a:extLst>
          </p:cNvPr>
          <p:cNvSpPr txBox="1"/>
          <p:nvPr/>
        </p:nvSpPr>
        <p:spPr>
          <a:xfrm>
            <a:off x="5458714" y="5211078"/>
            <a:ext cx="859594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TCP/IP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DACC40-708D-4B93-B133-9FCF99AF4388}"/>
              </a:ext>
            </a:extLst>
          </p:cNvPr>
          <p:cNvSpPr txBox="1"/>
          <p:nvPr/>
        </p:nvSpPr>
        <p:spPr>
          <a:xfrm>
            <a:off x="4457871" y="5648773"/>
            <a:ext cx="482402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+mn-ea"/>
              </a:rPr>
              <a:t>Matsutake Scrum (2week 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Matsutake Application</a:t>
            </a:r>
            <a:r>
              <a:rPr lang="ko-KR" altLang="en-US" sz="1400" dirty="0">
                <a:latin typeface="+mn-ea"/>
              </a:rPr>
              <a:t> 구현</a:t>
            </a:r>
            <a:endParaRPr lang="en-US" altLang="ko-KR" sz="1400" dirty="0">
              <a:latin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Matsutake DB </a:t>
            </a:r>
            <a:r>
              <a:rPr lang="ko-KR" altLang="en-US" sz="1400" dirty="0">
                <a:latin typeface="+mn-ea"/>
              </a:rPr>
              <a:t>서버 구현</a:t>
            </a:r>
            <a:endParaRPr lang="en-US" altLang="ko-KR" sz="1400" dirty="0">
              <a:latin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Matsutake App + DB </a:t>
            </a:r>
            <a:r>
              <a:rPr lang="ko-KR" altLang="en-US" sz="1400" dirty="0">
                <a:latin typeface="+mn-ea"/>
              </a:rPr>
              <a:t>프로토콜 구현 및 연동 </a:t>
            </a:r>
            <a:r>
              <a:rPr lang="en-US" altLang="ko-KR" sz="1400" dirty="0">
                <a:latin typeface="+mn-ea"/>
              </a:rPr>
              <a:t>!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CA0882D-7FD2-4A2A-8950-C283F89F5667}"/>
              </a:ext>
            </a:extLst>
          </p:cNvPr>
          <p:cNvSpPr/>
          <p:nvPr/>
        </p:nvSpPr>
        <p:spPr>
          <a:xfrm>
            <a:off x="534069" y="1488153"/>
            <a:ext cx="5010279" cy="37942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7C6C50-4827-43B1-978B-5E95B9127420}"/>
              </a:ext>
            </a:extLst>
          </p:cNvPr>
          <p:cNvSpPr/>
          <p:nvPr/>
        </p:nvSpPr>
        <p:spPr>
          <a:xfrm>
            <a:off x="6232674" y="1531876"/>
            <a:ext cx="5313614" cy="37942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D26FFD-AE1E-4F11-B205-D6AD5319EE25}"/>
              </a:ext>
            </a:extLst>
          </p:cNvPr>
          <p:cNvSpPr/>
          <p:nvPr/>
        </p:nvSpPr>
        <p:spPr>
          <a:xfrm>
            <a:off x="534070" y="1115838"/>
            <a:ext cx="1774718" cy="374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35B1F2B-B695-4B72-BEDE-A38F67EED45D}"/>
              </a:ext>
            </a:extLst>
          </p:cNvPr>
          <p:cNvSpPr/>
          <p:nvPr/>
        </p:nvSpPr>
        <p:spPr>
          <a:xfrm>
            <a:off x="6232674" y="1157404"/>
            <a:ext cx="1745964" cy="374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E7A6D7-C03B-4F8A-98C7-1276A26792D5}"/>
              </a:ext>
            </a:extLst>
          </p:cNvPr>
          <p:cNvSpPr txBox="1"/>
          <p:nvPr/>
        </p:nvSpPr>
        <p:spPr>
          <a:xfrm>
            <a:off x="534069" y="1119803"/>
            <a:ext cx="177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Matsutake App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DD5E47-72AB-44F0-8580-93E5DE468C35}"/>
              </a:ext>
            </a:extLst>
          </p:cNvPr>
          <p:cNvSpPr txBox="1"/>
          <p:nvPr/>
        </p:nvSpPr>
        <p:spPr>
          <a:xfrm>
            <a:off x="6327505" y="1162947"/>
            <a:ext cx="156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MatsutakeDB</a:t>
            </a:r>
            <a:endParaRPr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0EA0C0C-6838-486D-98C7-7376EA989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94" y="1546576"/>
            <a:ext cx="4585753" cy="3651489"/>
          </a:xfrm>
          <a:prstGeom prst="rect">
            <a:avLst/>
          </a:prstGeom>
        </p:spPr>
      </p:pic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525D7087-0FFE-40B3-BBB3-F263854AEB83}"/>
              </a:ext>
            </a:extLst>
          </p:cNvPr>
          <p:cNvCxnSpPr>
            <a:stCxn id="31" idx="2"/>
            <a:endCxn id="32" idx="2"/>
          </p:cNvCxnSpPr>
          <p:nvPr/>
        </p:nvCxnSpPr>
        <p:spPr>
          <a:xfrm rot="16200000" flipH="1">
            <a:off x="5942483" y="2379125"/>
            <a:ext cx="43724" cy="5850272"/>
          </a:xfrm>
          <a:prstGeom prst="bentConnector3">
            <a:avLst>
              <a:gd name="adj1" fmla="val 622825"/>
            </a:avLst>
          </a:prstGeom>
          <a:ln w="28575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B9156E16-9493-4D55-91DC-CC5EE3B3C296}"/>
              </a:ext>
            </a:extLst>
          </p:cNvPr>
          <p:cNvCxnSpPr>
            <a:cxnSpLocks/>
            <a:stCxn id="32" idx="2"/>
            <a:endCxn id="31" idx="2"/>
          </p:cNvCxnSpPr>
          <p:nvPr/>
        </p:nvCxnSpPr>
        <p:spPr>
          <a:xfrm rot="5400000" flipH="1">
            <a:off x="5942483" y="2379125"/>
            <a:ext cx="43724" cy="5850272"/>
          </a:xfrm>
          <a:prstGeom prst="bentConnector3">
            <a:avLst>
              <a:gd name="adj1" fmla="val -522825"/>
            </a:avLst>
          </a:prstGeom>
          <a:ln w="28575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3C7B5950-71A1-47AD-9B54-FDDD597DA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97" y="1679210"/>
            <a:ext cx="5070168" cy="311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04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46706" y="244446"/>
            <a:ext cx="11734799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000" b="1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프로젝트 개발 일정 및 역할분담</a:t>
            </a: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10" name="차트 109"/>
          <p:cNvGraphicFramePr/>
          <p:nvPr>
            <p:extLst>
              <p:ext uri="{D42A27DB-BD31-4B8C-83A1-F6EECF244321}">
                <p14:modId xmlns:p14="http://schemas.microsoft.com/office/powerpoint/2010/main" val="1784240125"/>
              </p:ext>
            </p:extLst>
          </p:nvPr>
        </p:nvGraphicFramePr>
        <p:xfrm>
          <a:off x="351575" y="3197799"/>
          <a:ext cx="8366551" cy="3176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1" name="모서리가 둥근 직사각형 110"/>
          <p:cNvSpPr/>
          <p:nvPr/>
        </p:nvSpPr>
        <p:spPr>
          <a:xfrm>
            <a:off x="6573285" y="4581724"/>
            <a:ext cx="613677" cy="238813"/>
          </a:xfrm>
          <a:prstGeom prst="roundRect">
            <a:avLst>
              <a:gd name="adj" fmla="val 50000"/>
            </a:avLst>
          </a:prstGeom>
          <a:solidFill>
            <a:srgbClr val="86686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35%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6790124" y="4909119"/>
            <a:ext cx="180000" cy="180000"/>
            <a:chOff x="10805697" y="5256797"/>
            <a:chExt cx="128492" cy="128492"/>
          </a:xfrm>
        </p:grpSpPr>
        <p:sp>
          <p:nvSpPr>
            <p:cNvPr id="113" name="타원 112"/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8668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5" name="모서리가 둥근 직사각형 114"/>
          <p:cNvSpPr/>
          <p:nvPr/>
        </p:nvSpPr>
        <p:spPr>
          <a:xfrm>
            <a:off x="3080338" y="4094077"/>
            <a:ext cx="676741" cy="242486"/>
          </a:xfrm>
          <a:prstGeom prst="roundRect">
            <a:avLst>
              <a:gd name="adj" fmla="val 50000"/>
            </a:avLst>
          </a:prstGeom>
          <a:solidFill>
            <a:srgbClr val="FEDBB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70%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3328709" y="4425145"/>
            <a:ext cx="180000" cy="180000"/>
            <a:chOff x="10805697" y="5256797"/>
            <a:chExt cx="128492" cy="128492"/>
          </a:xfrm>
        </p:grpSpPr>
        <p:sp>
          <p:nvSpPr>
            <p:cNvPr id="117" name="타원 116"/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FED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9" name="직사각형 118"/>
          <p:cNvSpPr/>
          <p:nvPr/>
        </p:nvSpPr>
        <p:spPr>
          <a:xfrm>
            <a:off x="7141195" y="3687401"/>
            <a:ext cx="2205626" cy="89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테스트 및 검증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시뮬레이션과 검증을 통해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해당 서비스를 유지보수 및 완료한다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2559509" y="2437415"/>
            <a:ext cx="242541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통신 구현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서버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DB, App – DB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등의 통신을  보장할 수 있는 통신 과정을 구현한다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7919242" y="5202342"/>
            <a:ext cx="660709" cy="247350"/>
          </a:xfrm>
          <a:prstGeom prst="roundRect">
            <a:avLst>
              <a:gd name="adj" fmla="val 50000"/>
            </a:avLst>
          </a:prstGeom>
          <a:solidFill>
            <a:srgbClr val="E6907F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0%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8182874" y="5538274"/>
            <a:ext cx="180000" cy="180000"/>
            <a:chOff x="10805697" y="5256797"/>
            <a:chExt cx="128492" cy="128492"/>
          </a:xfrm>
        </p:grpSpPr>
        <p:sp>
          <p:nvSpPr>
            <p:cNvPr id="123" name="타원 122"/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타원 123"/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E690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4936756" y="2962138"/>
            <a:ext cx="2386510" cy="1144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DB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App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구현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사용자가 좌석을 예약 및 취소할 수 있는 기본적인 틀과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고객 정보를 담을 수 있는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DB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개발한다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6006569" y="987850"/>
            <a:ext cx="5819201" cy="150294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8CD72BC-11B7-4C79-8922-3BEB37AD74FC}"/>
              </a:ext>
            </a:extLst>
          </p:cNvPr>
          <p:cNvSpPr/>
          <p:nvPr/>
        </p:nvSpPr>
        <p:spPr>
          <a:xfrm>
            <a:off x="6221290" y="1147831"/>
            <a:ext cx="1004471" cy="986655"/>
          </a:xfrm>
          <a:prstGeom prst="ellipse">
            <a:avLst/>
          </a:prstGeom>
          <a:blipFill dpi="0" rotWithShape="1">
            <a:blip r:embed="rId3"/>
            <a:srcRect/>
            <a:stretch>
              <a:fillRect l="-4614" t="-17243" r="-4946" b="1858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01E5606-8AA4-45DD-90A8-B55C3A19064D}"/>
              </a:ext>
            </a:extLst>
          </p:cNvPr>
          <p:cNvSpPr/>
          <p:nvPr/>
        </p:nvSpPr>
        <p:spPr>
          <a:xfrm>
            <a:off x="7648508" y="1130016"/>
            <a:ext cx="1004470" cy="1004470"/>
          </a:xfrm>
          <a:prstGeom prst="ellipse">
            <a:avLst/>
          </a:prstGeom>
          <a:blipFill dpi="0" rotWithShape="1">
            <a:blip r:embed="rId4"/>
            <a:srcRect/>
            <a:stretch>
              <a:fillRect r="-41000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E2A6471-D14D-40A1-BBCF-2A4E584C1D03}"/>
              </a:ext>
            </a:extLst>
          </p:cNvPr>
          <p:cNvSpPr/>
          <p:nvPr/>
        </p:nvSpPr>
        <p:spPr>
          <a:xfrm>
            <a:off x="9122163" y="1132059"/>
            <a:ext cx="1004471" cy="986655"/>
          </a:xfrm>
          <a:prstGeom prst="ellipse">
            <a:avLst/>
          </a:prstGeom>
          <a:blipFill dpi="0" rotWithShape="1">
            <a:blip r:embed="rId5"/>
            <a:srcRect/>
            <a:stretch>
              <a:fillRect l="-4614" t="-17244" r="-4946" b="1858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F5ACDD6-8FBC-4E80-87EB-0340CDC8A2E7}"/>
              </a:ext>
            </a:extLst>
          </p:cNvPr>
          <p:cNvSpPr/>
          <p:nvPr/>
        </p:nvSpPr>
        <p:spPr>
          <a:xfrm>
            <a:off x="10544108" y="1123525"/>
            <a:ext cx="1004471" cy="986656"/>
          </a:xfrm>
          <a:prstGeom prst="ellipse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6000"/>
                      </a14:imgEffect>
                    </a14:imgLayer>
                  </a14:imgProps>
                </a:ext>
              </a:extLst>
            </a:blip>
            <a:srcRect/>
            <a:stretch>
              <a:fillRect l="3449" t="3448" r="3449" b="-31034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" name="TextBox 1"/>
          <p:cNvSpPr txBox="1"/>
          <p:nvPr/>
        </p:nvSpPr>
        <p:spPr>
          <a:xfrm>
            <a:off x="6343826" y="2166042"/>
            <a:ext cx="891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Database</a:t>
            </a:r>
            <a:endParaRPr lang="ko-KR" alt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7659091" y="2157135"/>
            <a:ext cx="1335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Protocol Suite</a:t>
            </a:r>
            <a:endParaRPr lang="ko-KR" alt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9149481" y="2161169"/>
            <a:ext cx="1149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Linux Server</a:t>
            </a:r>
            <a:endParaRPr lang="ko-KR" altLang="en-US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10368047" y="2161169"/>
            <a:ext cx="1404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Mobile Application</a:t>
            </a:r>
            <a:endParaRPr lang="ko-KR" altLang="en-US" sz="11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C0A92F4-DE19-4883-A58D-57D4DA56A1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81" y="5465272"/>
            <a:ext cx="1055637" cy="75402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1995" flipH="1">
            <a:off x="9388769" y="3799303"/>
            <a:ext cx="2514757" cy="18651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7085" y="4166187"/>
            <a:ext cx="1684582" cy="86418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8" b="30428"/>
          <a:stretch/>
        </p:blipFill>
        <p:spPr>
          <a:xfrm rot="1756706">
            <a:off x="7150036" y="4815029"/>
            <a:ext cx="713663" cy="41324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8" b="30428"/>
          <a:stretch/>
        </p:blipFill>
        <p:spPr>
          <a:xfrm rot="932575">
            <a:off x="1523134" y="3517150"/>
            <a:ext cx="713663" cy="41324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8" b="30428"/>
          <a:stretch/>
        </p:blipFill>
        <p:spPr>
          <a:xfrm rot="709629">
            <a:off x="4800873" y="4186009"/>
            <a:ext cx="713663" cy="41324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06B235-2D79-4C40-88EA-6F69F1988361}"/>
              </a:ext>
            </a:extLst>
          </p:cNvPr>
          <p:cNvSpPr/>
          <p:nvPr/>
        </p:nvSpPr>
        <p:spPr>
          <a:xfrm>
            <a:off x="348579" y="1891443"/>
            <a:ext cx="2303981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요구분석 및 설계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기능 및 요구조건에 대해서 명시하고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프로젝트를 세부적으로 설계한다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5" name="타원형 설명선 4"/>
          <p:cNvSpPr/>
          <p:nvPr/>
        </p:nvSpPr>
        <p:spPr>
          <a:xfrm>
            <a:off x="3766741" y="3705279"/>
            <a:ext cx="748146" cy="356708"/>
          </a:xfrm>
          <a:prstGeom prst="wedgeEllipseCallo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Now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20017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46706" y="244446"/>
            <a:ext cx="11734799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2422554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8800" b="1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Appendix</a:t>
            </a:r>
            <a:endParaRPr lang="ko-KR" altLang="en-US" sz="8800" b="1" kern="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50A8E74-E13A-444C-A5DF-05B2D3526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481" y="1179022"/>
            <a:ext cx="1055637" cy="754026"/>
          </a:xfrm>
          <a:prstGeom prst="rect">
            <a:avLst/>
          </a:prstGeom>
        </p:spPr>
      </p:pic>
      <p:sp>
        <p:nvSpPr>
          <p:cNvPr id="40" name="모서리가 둥근 직사각형 2">
            <a:extLst>
              <a:ext uri="{FF2B5EF4-FFF2-40B4-BE49-F238E27FC236}">
                <a16:creationId xmlns:a16="http://schemas.microsoft.com/office/drawing/2014/main" id="{2F8D47C0-AD4D-4D23-BA1E-D3ED68B97DEA}"/>
              </a:ext>
            </a:extLst>
          </p:cNvPr>
          <p:cNvSpPr/>
          <p:nvPr/>
        </p:nvSpPr>
        <p:spPr>
          <a:xfrm>
            <a:off x="3304518" y="3978700"/>
            <a:ext cx="5819201" cy="150294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909F94E-571B-4D3B-8713-01C8F9BE7361}"/>
              </a:ext>
            </a:extLst>
          </p:cNvPr>
          <p:cNvSpPr/>
          <p:nvPr/>
        </p:nvSpPr>
        <p:spPr>
          <a:xfrm>
            <a:off x="3519239" y="4138681"/>
            <a:ext cx="1004471" cy="986655"/>
          </a:xfrm>
          <a:prstGeom prst="ellipse">
            <a:avLst/>
          </a:prstGeom>
          <a:blipFill dpi="0" rotWithShape="1">
            <a:blip r:embed="rId3"/>
            <a:srcRect/>
            <a:stretch>
              <a:fillRect l="-4614" t="-17243" r="-4946" b="1858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B508E8C-FC1E-4FB9-92BE-C535C27860BD}"/>
              </a:ext>
            </a:extLst>
          </p:cNvPr>
          <p:cNvSpPr/>
          <p:nvPr/>
        </p:nvSpPr>
        <p:spPr>
          <a:xfrm>
            <a:off x="4946457" y="4120866"/>
            <a:ext cx="1004470" cy="1004470"/>
          </a:xfrm>
          <a:prstGeom prst="ellipse">
            <a:avLst/>
          </a:prstGeom>
          <a:blipFill dpi="0" rotWithShape="1">
            <a:blip r:embed="rId4"/>
            <a:srcRect/>
            <a:stretch>
              <a:fillRect r="-41000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AFCC207-0114-4CCE-B00A-2A8BAD14CF68}"/>
              </a:ext>
            </a:extLst>
          </p:cNvPr>
          <p:cNvSpPr/>
          <p:nvPr/>
        </p:nvSpPr>
        <p:spPr>
          <a:xfrm>
            <a:off x="6420112" y="4122909"/>
            <a:ext cx="1004471" cy="986655"/>
          </a:xfrm>
          <a:prstGeom prst="ellipse">
            <a:avLst/>
          </a:prstGeom>
          <a:blipFill dpi="0" rotWithShape="1">
            <a:blip r:embed="rId5"/>
            <a:srcRect/>
            <a:stretch>
              <a:fillRect l="-4614" t="-17244" r="-4946" b="1858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C379918-C25A-4826-A9CE-C88EEF3EEF37}"/>
              </a:ext>
            </a:extLst>
          </p:cNvPr>
          <p:cNvSpPr/>
          <p:nvPr/>
        </p:nvSpPr>
        <p:spPr>
          <a:xfrm>
            <a:off x="7842057" y="4114375"/>
            <a:ext cx="1004471" cy="986656"/>
          </a:xfrm>
          <a:prstGeom prst="ellipse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6000"/>
                      </a14:imgEffect>
                    </a14:imgLayer>
                  </a14:imgProps>
                </a:ext>
              </a:extLst>
            </a:blip>
            <a:srcRect/>
            <a:stretch>
              <a:fillRect l="3449" t="3448" r="3449" b="-31034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D5E360-5748-48DC-9E32-BC2C173CDE70}"/>
              </a:ext>
            </a:extLst>
          </p:cNvPr>
          <p:cNvSpPr txBox="1"/>
          <p:nvPr/>
        </p:nvSpPr>
        <p:spPr>
          <a:xfrm>
            <a:off x="3641775" y="5156892"/>
            <a:ext cx="891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Database</a:t>
            </a:r>
            <a:endParaRPr lang="ko-KR" altLang="en-US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127655-8894-4044-9E2C-C54011AAB562}"/>
              </a:ext>
            </a:extLst>
          </p:cNvPr>
          <p:cNvSpPr txBox="1"/>
          <p:nvPr/>
        </p:nvSpPr>
        <p:spPr>
          <a:xfrm>
            <a:off x="4957040" y="5147985"/>
            <a:ext cx="1335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Protocol Suite</a:t>
            </a:r>
            <a:endParaRPr lang="ko-KR" altLang="en-US" sz="1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9730B5-FEC9-4227-86A2-691B64E3C6FE}"/>
              </a:ext>
            </a:extLst>
          </p:cNvPr>
          <p:cNvSpPr txBox="1"/>
          <p:nvPr/>
        </p:nvSpPr>
        <p:spPr>
          <a:xfrm>
            <a:off x="6447430" y="5152019"/>
            <a:ext cx="1149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Linux Server</a:t>
            </a:r>
            <a:endParaRPr lang="ko-KR" altLang="en-US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C27FBC-544D-4B00-A808-65F5817358D4}"/>
              </a:ext>
            </a:extLst>
          </p:cNvPr>
          <p:cNvSpPr txBox="1"/>
          <p:nvPr/>
        </p:nvSpPr>
        <p:spPr>
          <a:xfrm>
            <a:off x="7665996" y="5152019"/>
            <a:ext cx="1404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Mobile Application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97436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93431" y="154220"/>
            <a:ext cx="11861440" cy="654638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193431" y="154220"/>
            <a:ext cx="11861440" cy="627272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Use Case Diagram</a:t>
            </a:r>
            <a:endParaRPr lang="ko-KR" altLang="en-US" sz="3200" b="1" kern="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63038" y="-110529"/>
            <a:ext cx="248284" cy="1024175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505419" y="-111469"/>
            <a:ext cx="246916" cy="1026056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0292" y="957339"/>
            <a:ext cx="11051931" cy="5575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B3252F-52F6-4384-9C54-A0CEC3E8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235" y="1103250"/>
            <a:ext cx="9878103" cy="52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417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</TotalTime>
  <Words>1269</Words>
  <Application>Microsoft Office PowerPoint</Application>
  <PresentationFormat>와이드스크린</PresentationFormat>
  <Paragraphs>318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야놀자 야체 B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송 인호</cp:lastModifiedBy>
  <cp:revision>258</cp:revision>
  <dcterms:created xsi:type="dcterms:W3CDTF">2021-03-11T06:15:42Z</dcterms:created>
  <dcterms:modified xsi:type="dcterms:W3CDTF">2021-04-06T17:27:51Z</dcterms:modified>
</cp:coreProperties>
</file>